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5" r:id="rId3"/>
    <p:sldId id="414" r:id="rId5"/>
    <p:sldId id="412" r:id="rId6"/>
    <p:sldId id="413" r:id="rId7"/>
    <p:sldId id="469" r:id="rId8"/>
    <p:sldId id="472" r:id="rId9"/>
    <p:sldId id="473" r:id="rId10"/>
    <p:sldId id="474" r:id="rId11"/>
    <p:sldId id="471" r:id="rId12"/>
    <p:sldId id="476" r:id="rId13"/>
    <p:sldId id="475" r:id="rId14"/>
    <p:sldId id="419" r:id="rId15"/>
    <p:sldId id="438"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84"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4.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468CC-91B5-4598-94ED-B45E282F87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3E99-467A-4DD7-8E91-DDA5077759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74C787A-D8E2-40F5-BC96-EB8BB6A266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09D6B-C502-40C3-AA9A-AB716B98D0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6.pn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a:extLst>
              <a:ext uri="{28A0092B-C50C-407E-A947-70E740481C1C}">
                <a14:useLocalDpi xmlns:a14="http://schemas.microsoft.com/office/drawing/2010/main" val="0"/>
              </a:ext>
            </a:extLst>
          </a:blip>
          <a:srcRect r="6299"/>
          <a:stretch>
            <a:fillRect/>
          </a:stretch>
        </p:blipFill>
        <p:spPr>
          <a:xfrm>
            <a:off x="1092112" y="1073150"/>
            <a:ext cx="6727651" cy="4786630"/>
          </a:xfrm>
          <a:prstGeom prst="parallelogram">
            <a:avLst>
              <a:gd name="adj" fmla="val 29140"/>
            </a:avLst>
          </a:prstGeom>
        </p:spPr>
      </p:pic>
      <p:sp>
        <p:nvSpPr>
          <p:cNvPr id="49" name="任意多边形: 形状 48"/>
          <p:cNvSpPr/>
          <p:nvPr/>
        </p:nvSpPr>
        <p:spPr>
          <a:xfrm flipH="1" flipV="1">
            <a:off x="6414768" y="-57785"/>
            <a:ext cx="5777231" cy="5918200"/>
          </a:xfrm>
          <a:custGeom>
            <a:avLst/>
            <a:gdLst>
              <a:gd name="connsiteX0" fmla="*/ 6378 w 9075"/>
              <a:gd name="connsiteY0" fmla="*/ 9320 h 9320"/>
              <a:gd name="connsiteX1" fmla="*/ 0 w 9075"/>
              <a:gd name="connsiteY1" fmla="*/ 9242 h 9320"/>
              <a:gd name="connsiteX2" fmla="*/ 0 w 9075"/>
              <a:gd name="connsiteY2" fmla="*/ 0 h 9320"/>
              <a:gd name="connsiteX3" fmla="*/ 5366 w 9075"/>
              <a:gd name="connsiteY3" fmla="*/ 0 h 9320"/>
              <a:gd name="connsiteX4" fmla="*/ 5366 w 9075"/>
              <a:gd name="connsiteY4" fmla="*/ 0 h 9320"/>
              <a:gd name="connsiteX5" fmla="*/ 9075 w 9075"/>
              <a:gd name="connsiteY5" fmla="*/ 8 h 9320"/>
              <a:gd name="connsiteX6" fmla="*/ 6378 w 9075"/>
              <a:gd name="connsiteY6" fmla="*/ 9304 h 9320"/>
              <a:gd name="connsiteX7" fmla="*/ 6378 w 9075"/>
              <a:gd name="connsiteY7" fmla="*/ 9320 h 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5" h="9320">
                <a:moveTo>
                  <a:pt x="6378" y="9320"/>
                </a:moveTo>
                <a:lnTo>
                  <a:pt x="0" y="9242"/>
                </a:lnTo>
                <a:lnTo>
                  <a:pt x="0" y="0"/>
                </a:lnTo>
                <a:lnTo>
                  <a:pt x="5366" y="0"/>
                </a:lnTo>
                <a:lnTo>
                  <a:pt x="5366" y="0"/>
                </a:lnTo>
                <a:lnTo>
                  <a:pt x="9075" y="8"/>
                </a:lnTo>
                <a:lnTo>
                  <a:pt x="6378" y="9304"/>
                </a:lnTo>
                <a:lnTo>
                  <a:pt x="6378" y="9320"/>
                </a:lnTo>
                <a:close/>
              </a:path>
            </a:pathLst>
          </a:cu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9" name="直接连接符 28"/>
          <p:cNvCxnSpPr/>
          <p:nvPr/>
        </p:nvCxnSpPr>
        <p:spPr>
          <a:xfrm flipH="1">
            <a:off x="7242175" y="196215"/>
            <a:ext cx="245110" cy="56515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963274" y="5860508"/>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071959" y="5670728"/>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39343" y="5860494"/>
            <a:ext cx="357481" cy="6203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416094" y="2873411"/>
            <a:ext cx="4307928" cy="922020"/>
          </a:xfrm>
          <a:prstGeom prst="rect">
            <a:avLst/>
          </a:prstGeom>
          <a:noFill/>
        </p:spPr>
        <p:txBody>
          <a:bodyPr wrap="square" rtlCol="0">
            <a:spAutoFit/>
          </a:bodyPr>
          <a:lstStyle/>
          <a:p>
            <a:pPr algn="r"/>
            <a:r>
              <a:rPr lang="zh-CN" altLang="en-US" sz="5400" dirty="0" smtClean="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rPr>
              <a:t>大飞机的一生</a:t>
            </a:r>
            <a:endParaRPr lang="zh-CN" altLang="en-US" sz="54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7242174" y="3893238"/>
            <a:ext cx="4337125" cy="307778"/>
            <a:chOff x="7016204" y="3521332"/>
            <a:chExt cx="4563096" cy="307778"/>
          </a:xfrm>
        </p:grpSpPr>
        <p:sp>
          <p:nvSpPr>
            <p:cNvPr id="55" name="矩形 54"/>
            <p:cNvSpPr/>
            <p:nvPr/>
          </p:nvSpPr>
          <p:spPr>
            <a:xfrm>
              <a:off x="7016204" y="3521332"/>
              <a:ext cx="4563096" cy="3077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文本框 52"/>
            <p:cNvSpPr txBox="1"/>
            <p:nvPr/>
          </p:nvSpPr>
          <p:spPr>
            <a:xfrm>
              <a:off x="8721432" y="3521333"/>
              <a:ext cx="2857867" cy="307777"/>
            </a:xfrm>
            <a:prstGeom prst="rect">
              <a:avLst/>
            </a:prstGeom>
            <a:noFill/>
          </p:spPr>
          <p:txBody>
            <a:bodyPr wrap="square" rtlCol="0">
              <a:spAutoFit/>
            </a:bodyPr>
            <a:lstStyle/>
            <a:p>
              <a:pPr algn="r"/>
              <a:r>
                <a:rPr lang="en-US" altLang="zh-CN" sz="1400" dirty="0" smtClean="0">
                  <a:solidFill>
                    <a:srgbClr val="002060"/>
                  </a:solidFill>
                  <a:latin typeface="思源黑体 CN Normal" panose="020B0400000000000000" pitchFamily="34" charset="-122"/>
                  <a:ea typeface="思源黑体 CN Normal" panose="020B0400000000000000" pitchFamily="34" charset="-122"/>
                </a:rPr>
                <a:t>TONG JI UNIVERSITY</a:t>
              </a:r>
              <a:endParaRPr lang="zh-CN" altLang="en-US" sz="1400" dirty="0">
                <a:solidFill>
                  <a:srgbClr val="002060"/>
                </a:solidFill>
                <a:latin typeface="思源黑体 CN Normal" panose="020B0400000000000000" pitchFamily="34" charset="-122"/>
                <a:ea typeface="思源黑体 CN Normal" panose="020B0400000000000000" pitchFamily="34" charset="-122"/>
              </a:endParaRPr>
            </a:p>
          </p:txBody>
        </p:sp>
      </p:grpSp>
      <p:sp>
        <p:nvSpPr>
          <p:cNvPr id="56" name="文本框 55"/>
          <p:cNvSpPr txBox="1"/>
          <p:nvPr/>
        </p:nvSpPr>
        <p:spPr>
          <a:xfrm>
            <a:off x="9885062" y="2041525"/>
            <a:ext cx="1838960" cy="583565"/>
          </a:xfrm>
          <a:prstGeom prst="rect">
            <a:avLst/>
          </a:prstGeom>
          <a:noFill/>
        </p:spPr>
        <p:txBody>
          <a:bodyPr wrap="square" rtlCol="0">
            <a:spAutoFit/>
          </a:bodyPr>
          <a:lstStyle/>
          <a:p>
            <a:pPr algn="r"/>
            <a:r>
              <a:rPr lang="en-US" altLang="zh-CN" sz="3200" dirty="0">
                <a:solidFill>
                  <a:schemeClr val="bg1"/>
                </a:solidFill>
                <a:latin typeface="思源黑体 CN Normal" panose="020B0400000000000000" pitchFamily="34" charset="-122"/>
                <a:ea typeface="思源黑体 CN Normal" panose="020B0400000000000000" pitchFamily="34" charset="-122"/>
              </a:rPr>
              <a:t>2023</a:t>
            </a:r>
            <a:endParaRPr lang="en-US" altLang="zh-CN" sz="3200" dirty="0">
              <a:solidFill>
                <a:schemeClr val="bg1"/>
              </a:solidFill>
              <a:latin typeface="思源黑体 CN Normal" panose="020B0400000000000000" pitchFamily="34" charset="-122"/>
              <a:ea typeface="思源黑体 CN Normal" panose="020B0400000000000000" pitchFamily="34" charset="-122"/>
            </a:endParaRPr>
          </a:p>
        </p:txBody>
      </p:sp>
      <p:sp>
        <p:nvSpPr>
          <p:cNvPr id="59" name="文本框 58"/>
          <p:cNvSpPr txBox="1"/>
          <p:nvPr/>
        </p:nvSpPr>
        <p:spPr>
          <a:xfrm>
            <a:off x="8778662" y="5080508"/>
            <a:ext cx="1252843" cy="306705"/>
          </a:xfrm>
          <a:prstGeom prst="rect">
            <a:avLst/>
          </a:prstGeom>
          <a:noFill/>
        </p:spPr>
        <p:txBody>
          <a:bodyPr wrap="square" rtlCol="0">
            <a:spAutoFit/>
          </a:bodyPr>
          <a:lstStyle/>
          <a:p>
            <a:r>
              <a:rPr lang="zh-CN" altLang="en-US" sz="1400" dirty="0">
                <a:solidFill>
                  <a:schemeClr val="bg1"/>
                </a:solidFill>
                <a:latin typeface="思源黑体 CN Normal" panose="020B0400000000000000" pitchFamily="34" charset="-122"/>
                <a:ea typeface="思源黑体 CN Normal" panose="020B0400000000000000" pitchFamily="34" charset="-122"/>
              </a:rPr>
              <a:t>张宇</a:t>
            </a:r>
            <a:endParaRPr lang="en-US" altLang="zh-CN" sz="14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68" name="组合 67"/>
          <p:cNvGrpSpPr/>
          <p:nvPr/>
        </p:nvGrpSpPr>
        <p:grpSpPr>
          <a:xfrm>
            <a:off x="8515124" y="5102627"/>
            <a:ext cx="263539" cy="263539"/>
            <a:chOff x="8170864" y="5023541"/>
            <a:chExt cx="263539" cy="263539"/>
          </a:xfrm>
        </p:grpSpPr>
        <p:sp>
          <p:nvSpPr>
            <p:cNvPr id="60" name="Freeform 206"/>
            <p:cNvSpPr/>
            <p:nvPr/>
          </p:nvSpPr>
          <p:spPr>
            <a:xfrm>
              <a:off x="8232002" y="5084445"/>
              <a:ext cx="141263" cy="141731"/>
            </a:xfrm>
            <a:custGeom>
              <a:avLst/>
              <a:gdLst/>
              <a:ahLst/>
              <a:cxnLst>
                <a:cxn ang="0">
                  <a:pos x="wd2" y="hd2"/>
                </a:cxn>
                <a:cxn ang="5400000">
                  <a:pos x="wd2" y="hd2"/>
                </a:cxn>
                <a:cxn ang="10800000">
                  <a:pos x="wd2" y="hd2"/>
                </a:cxn>
                <a:cxn ang="16200000">
                  <a:pos x="wd2" y="hd2"/>
                </a:cxn>
              </a:cxnLst>
              <a:rect l="0" t="0" r="r" b="b"/>
              <a:pathLst>
                <a:path w="21600" h="21600" extrusionOk="0">
                  <a:moveTo>
                    <a:pt x="1856" y="16369"/>
                  </a:moveTo>
                  <a:cubicBezTo>
                    <a:pt x="844" y="16706"/>
                    <a:pt x="0" y="17887"/>
                    <a:pt x="0" y="19069"/>
                  </a:cubicBezTo>
                  <a:cubicBezTo>
                    <a:pt x="0" y="21600"/>
                    <a:pt x="0" y="21600"/>
                    <a:pt x="0" y="21600"/>
                  </a:cubicBezTo>
                  <a:cubicBezTo>
                    <a:pt x="21600" y="21600"/>
                    <a:pt x="21600" y="21600"/>
                    <a:pt x="21600" y="21600"/>
                  </a:cubicBezTo>
                  <a:cubicBezTo>
                    <a:pt x="21600" y="19069"/>
                    <a:pt x="21600" y="19069"/>
                    <a:pt x="21600" y="19069"/>
                  </a:cubicBezTo>
                  <a:cubicBezTo>
                    <a:pt x="21600" y="17887"/>
                    <a:pt x="20756" y="16706"/>
                    <a:pt x="19744" y="16369"/>
                  </a:cubicBezTo>
                  <a:cubicBezTo>
                    <a:pt x="19575" y="16369"/>
                    <a:pt x="19575" y="16369"/>
                    <a:pt x="19575" y="16369"/>
                  </a:cubicBezTo>
                  <a:cubicBezTo>
                    <a:pt x="18394" y="16031"/>
                    <a:pt x="17381" y="15694"/>
                    <a:pt x="16875" y="15525"/>
                  </a:cubicBezTo>
                  <a:cubicBezTo>
                    <a:pt x="14850" y="14681"/>
                    <a:pt x="14344" y="14175"/>
                    <a:pt x="14344" y="13837"/>
                  </a:cubicBezTo>
                  <a:cubicBezTo>
                    <a:pt x="14006" y="13500"/>
                    <a:pt x="14175" y="12994"/>
                    <a:pt x="14513" y="12319"/>
                  </a:cubicBezTo>
                  <a:cubicBezTo>
                    <a:pt x="14681" y="12150"/>
                    <a:pt x="14850" y="11812"/>
                    <a:pt x="15019" y="11644"/>
                  </a:cubicBezTo>
                  <a:cubicBezTo>
                    <a:pt x="15019" y="11475"/>
                    <a:pt x="15019" y="11475"/>
                    <a:pt x="15019" y="11475"/>
                  </a:cubicBezTo>
                  <a:cubicBezTo>
                    <a:pt x="15525" y="10800"/>
                    <a:pt x="15863" y="10125"/>
                    <a:pt x="16031" y="9281"/>
                  </a:cubicBezTo>
                  <a:cubicBezTo>
                    <a:pt x="16369" y="8269"/>
                    <a:pt x="16538" y="7256"/>
                    <a:pt x="16538" y="6244"/>
                  </a:cubicBezTo>
                  <a:cubicBezTo>
                    <a:pt x="16538" y="5400"/>
                    <a:pt x="16369" y="4556"/>
                    <a:pt x="16200" y="3713"/>
                  </a:cubicBezTo>
                  <a:cubicBezTo>
                    <a:pt x="15863" y="3038"/>
                    <a:pt x="15356" y="2363"/>
                    <a:pt x="14850" y="1688"/>
                  </a:cubicBezTo>
                  <a:cubicBezTo>
                    <a:pt x="13669" y="675"/>
                    <a:pt x="12319" y="0"/>
                    <a:pt x="10800" y="0"/>
                  </a:cubicBezTo>
                  <a:cubicBezTo>
                    <a:pt x="9281" y="0"/>
                    <a:pt x="7931" y="675"/>
                    <a:pt x="6750" y="1688"/>
                  </a:cubicBezTo>
                  <a:cubicBezTo>
                    <a:pt x="6244" y="2363"/>
                    <a:pt x="5737" y="3038"/>
                    <a:pt x="5400" y="3713"/>
                  </a:cubicBezTo>
                  <a:cubicBezTo>
                    <a:pt x="5231" y="4556"/>
                    <a:pt x="5062" y="5400"/>
                    <a:pt x="5062" y="6244"/>
                  </a:cubicBezTo>
                  <a:cubicBezTo>
                    <a:pt x="5062" y="7256"/>
                    <a:pt x="5231" y="8269"/>
                    <a:pt x="5569" y="9281"/>
                  </a:cubicBezTo>
                  <a:cubicBezTo>
                    <a:pt x="5737" y="10125"/>
                    <a:pt x="6075" y="10800"/>
                    <a:pt x="6581" y="11475"/>
                  </a:cubicBezTo>
                  <a:cubicBezTo>
                    <a:pt x="6581" y="11644"/>
                    <a:pt x="6581" y="11644"/>
                    <a:pt x="6581" y="11644"/>
                  </a:cubicBezTo>
                  <a:cubicBezTo>
                    <a:pt x="6750" y="11812"/>
                    <a:pt x="6919" y="12150"/>
                    <a:pt x="7087" y="12319"/>
                  </a:cubicBezTo>
                  <a:cubicBezTo>
                    <a:pt x="7425" y="12994"/>
                    <a:pt x="7594" y="13500"/>
                    <a:pt x="7256" y="13837"/>
                  </a:cubicBezTo>
                  <a:cubicBezTo>
                    <a:pt x="7256" y="14175"/>
                    <a:pt x="6750" y="14681"/>
                    <a:pt x="4725" y="15525"/>
                  </a:cubicBezTo>
                  <a:cubicBezTo>
                    <a:pt x="4219" y="15694"/>
                    <a:pt x="3206" y="16031"/>
                    <a:pt x="2025" y="16369"/>
                  </a:cubicBezTo>
                  <a:lnTo>
                    <a:pt x="1856" y="16369"/>
                  </a:lnTo>
                  <a:close/>
                  <a:moveTo>
                    <a:pt x="5062" y="16200"/>
                  </a:moveTo>
                  <a:cubicBezTo>
                    <a:pt x="5737" y="15862"/>
                    <a:pt x="6244" y="15694"/>
                    <a:pt x="6750" y="15356"/>
                  </a:cubicBezTo>
                  <a:cubicBezTo>
                    <a:pt x="7425" y="15019"/>
                    <a:pt x="7762" y="14681"/>
                    <a:pt x="8100" y="14344"/>
                  </a:cubicBezTo>
                  <a:cubicBezTo>
                    <a:pt x="8269" y="13669"/>
                    <a:pt x="8269" y="12825"/>
                    <a:pt x="7762" y="11812"/>
                  </a:cubicBezTo>
                  <a:cubicBezTo>
                    <a:pt x="7594" y="11644"/>
                    <a:pt x="7425" y="11475"/>
                    <a:pt x="7256" y="11306"/>
                  </a:cubicBezTo>
                  <a:cubicBezTo>
                    <a:pt x="7256" y="11306"/>
                    <a:pt x="7256" y="11306"/>
                    <a:pt x="7256" y="11306"/>
                  </a:cubicBezTo>
                  <a:cubicBezTo>
                    <a:pt x="6412" y="9787"/>
                    <a:pt x="5906" y="8100"/>
                    <a:pt x="5737" y="6244"/>
                  </a:cubicBezTo>
                  <a:cubicBezTo>
                    <a:pt x="5737" y="5400"/>
                    <a:pt x="5906" y="4725"/>
                    <a:pt x="6244" y="4050"/>
                  </a:cubicBezTo>
                  <a:cubicBezTo>
                    <a:pt x="6412" y="3375"/>
                    <a:pt x="6750" y="2869"/>
                    <a:pt x="7256" y="2363"/>
                  </a:cubicBezTo>
                  <a:cubicBezTo>
                    <a:pt x="8269" y="1350"/>
                    <a:pt x="9450" y="844"/>
                    <a:pt x="10800" y="844"/>
                  </a:cubicBezTo>
                  <a:cubicBezTo>
                    <a:pt x="10800" y="844"/>
                    <a:pt x="10800" y="844"/>
                    <a:pt x="10800" y="844"/>
                  </a:cubicBezTo>
                  <a:cubicBezTo>
                    <a:pt x="12150" y="844"/>
                    <a:pt x="13331" y="1350"/>
                    <a:pt x="14344" y="2363"/>
                  </a:cubicBezTo>
                  <a:cubicBezTo>
                    <a:pt x="14850" y="2869"/>
                    <a:pt x="15188" y="3375"/>
                    <a:pt x="15356" y="4050"/>
                  </a:cubicBezTo>
                  <a:cubicBezTo>
                    <a:pt x="15694" y="4725"/>
                    <a:pt x="15863" y="5400"/>
                    <a:pt x="15863" y="6244"/>
                  </a:cubicBezTo>
                  <a:cubicBezTo>
                    <a:pt x="15694" y="8100"/>
                    <a:pt x="15188" y="9787"/>
                    <a:pt x="14344" y="11306"/>
                  </a:cubicBezTo>
                  <a:cubicBezTo>
                    <a:pt x="14344" y="11306"/>
                    <a:pt x="14344" y="11306"/>
                    <a:pt x="14344" y="11306"/>
                  </a:cubicBezTo>
                  <a:cubicBezTo>
                    <a:pt x="14175" y="11475"/>
                    <a:pt x="14006" y="11644"/>
                    <a:pt x="14006" y="11812"/>
                  </a:cubicBezTo>
                  <a:cubicBezTo>
                    <a:pt x="13331" y="12825"/>
                    <a:pt x="13331" y="13669"/>
                    <a:pt x="13500" y="14344"/>
                  </a:cubicBezTo>
                  <a:cubicBezTo>
                    <a:pt x="13838" y="14681"/>
                    <a:pt x="14175" y="15019"/>
                    <a:pt x="14850" y="15356"/>
                  </a:cubicBezTo>
                  <a:cubicBezTo>
                    <a:pt x="15356" y="15694"/>
                    <a:pt x="15863" y="15862"/>
                    <a:pt x="16538" y="16200"/>
                  </a:cubicBezTo>
                  <a:cubicBezTo>
                    <a:pt x="17213" y="16369"/>
                    <a:pt x="18056" y="16706"/>
                    <a:pt x="19406" y="17044"/>
                  </a:cubicBezTo>
                  <a:cubicBezTo>
                    <a:pt x="20250" y="17381"/>
                    <a:pt x="20756" y="18225"/>
                    <a:pt x="20756" y="19069"/>
                  </a:cubicBezTo>
                  <a:cubicBezTo>
                    <a:pt x="20756" y="20756"/>
                    <a:pt x="20756" y="20756"/>
                    <a:pt x="20756" y="20756"/>
                  </a:cubicBezTo>
                  <a:cubicBezTo>
                    <a:pt x="844" y="20756"/>
                    <a:pt x="844" y="20756"/>
                    <a:pt x="844" y="20756"/>
                  </a:cubicBezTo>
                  <a:cubicBezTo>
                    <a:pt x="844" y="19069"/>
                    <a:pt x="844" y="19069"/>
                    <a:pt x="844" y="19069"/>
                  </a:cubicBezTo>
                  <a:cubicBezTo>
                    <a:pt x="844" y="18225"/>
                    <a:pt x="1350" y="17381"/>
                    <a:pt x="2194" y="17044"/>
                  </a:cubicBezTo>
                  <a:cubicBezTo>
                    <a:pt x="3544" y="16706"/>
                    <a:pt x="4387" y="16369"/>
                    <a:pt x="5062" y="16200"/>
                  </a:cubicBezTo>
                  <a:close/>
                </a:path>
              </a:pathLst>
            </a:custGeom>
            <a:solidFill>
              <a:schemeClr val="bg1"/>
            </a:solidFill>
            <a:ln w="6350" cap="flat">
              <a:solidFill>
                <a:schemeClr val="bg1"/>
              </a:solidFill>
              <a:miter lim="400000"/>
            </a:ln>
            <a:effectLst/>
          </p:spPr>
          <p:txBody>
            <a:bodyPr wrap="square" lIns="91439" tIns="91439" rIns="91439" bIns="91439" numCol="1" anchor="t">
              <a:noAutofit/>
            </a:bodyPr>
            <a:lstStyle/>
            <a:p/>
          </p:txBody>
        </p:sp>
        <p:sp>
          <p:nvSpPr>
            <p:cNvPr id="67" name="椭圆 66"/>
            <p:cNvSpPr/>
            <p:nvPr/>
          </p:nvSpPr>
          <p:spPr>
            <a:xfrm>
              <a:off x="8170864" y="5023541"/>
              <a:ext cx="263539" cy="2635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9" name="文本框 68"/>
          <p:cNvSpPr txBox="1"/>
          <p:nvPr/>
        </p:nvSpPr>
        <p:spPr>
          <a:xfrm>
            <a:off x="10469667" y="5080508"/>
            <a:ext cx="1109632" cy="306705"/>
          </a:xfrm>
          <a:prstGeom prst="rect">
            <a:avLst/>
          </a:prstGeom>
          <a:noFill/>
        </p:spPr>
        <p:txBody>
          <a:bodyPr wrap="square" rtlCol="0">
            <a:spAutoFit/>
          </a:bodyPr>
          <a:lstStyle/>
          <a:p>
            <a:r>
              <a:rPr lang="en-US" altLang="zh-CN" sz="1400">
                <a:solidFill>
                  <a:schemeClr val="bg1"/>
                </a:solidFill>
                <a:latin typeface="思源黑体 CN Normal" panose="020B0400000000000000" pitchFamily="34" charset="-122"/>
                <a:ea typeface="思源黑体 CN Normal" panose="020B0400000000000000" pitchFamily="34" charset="-122"/>
              </a:rPr>
              <a:t>2023.10.13</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75" name="组合 74"/>
          <p:cNvGrpSpPr/>
          <p:nvPr/>
        </p:nvGrpSpPr>
        <p:grpSpPr>
          <a:xfrm>
            <a:off x="10206128" y="5102627"/>
            <a:ext cx="263539" cy="263539"/>
            <a:chOff x="8114649" y="5598984"/>
            <a:chExt cx="263539" cy="263539"/>
          </a:xfrm>
        </p:grpSpPr>
        <p:sp>
          <p:nvSpPr>
            <p:cNvPr id="72" name="椭圆 71"/>
            <p:cNvSpPr/>
            <p:nvPr/>
          </p:nvSpPr>
          <p:spPr>
            <a:xfrm>
              <a:off x="8114649" y="5598984"/>
              <a:ext cx="263539" cy="2635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Freeform 220"/>
            <p:cNvSpPr/>
            <p:nvPr/>
          </p:nvSpPr>
          <p:spPr>
            <a:xfrm>
              <a:off x="8175787" y="5660122"/>
              <a:ext cx="141263" cy="141263"/>
            </a:xfrm>
            <a:custGeom>
              <a:avLst/>
              <a:gdLst/>
              <a:ahLst/>
              <a:cxnLst>
                <a:cxn ang="0">
                  <a:pos x="wd2" y="hd2"/>
                </a:cxn>
                <a:cxn ang="5400000">
                  <a:pos x="wd2" y="hd2"/>
                </a:cxn>
                <a:cxn ang="10800000">
                  <a:pos x="wd2" y="hd2"/>
                </a:cxn>
                <a:cxn ang="16200000">
                  <a:pos x="wd2" y="hd2"/>
                </a:cxn>
              </a:cxnLst>
              <a:rect l="0" t="0" r="r" b="b"/>
              <a:pathLst>
                <a:path w="21600" h="21600" extrusionOk="0">
                  <a:moveTo>
                    <a:pt x="21600" y="2869"/>
                  </a:moveTo>
                  <a:cubicBezTo>
                    <a:pt x="21600" y="2363"/>
                    <a:pt x="21094" y="1856"/>
                    <a:pt x="20587" y="1856"/>
                  </a:cubicBezTo>
                  <a:cubicBezTo>
                    <a:pt x="17212" y="1856"/>
                    <a:pt x="17212" y="1856"/>
                    <a:pt x="17212" y="1856"/>
                  </a:cubicBezTo>
                  <a:cubicBezTo>
                    <a:pt x="17212" y="506"/>
                    <a:pt x="17212" y="506"/>
                    <a:pt x="17212" y="506"/>
                  </a:cubicBezTo>
                  <a:cubicBezTo>
                    <a:pt x="17212" y="338"/>
                    <a:pt x="17044" y="169"/>
                    <a:pt x="16875" y="169"/>
                  </a:cubicBezTo>
                  <a:cubicBezTo>
                    <a:pt x="16706" y="169"/>
                    <a:pt x="16537" y="338"/>
                    <a:pt x="16537" y="506"/>
                  </a:cubicBezTo>
                  <a:cubicBezTo>
                    <a:pt x="16537" y="1856"/>
                    <a:pt x="16537" y="1856"/>
                    <a:pt x="16537" y="1856"/>
                  </a:cubicBezTo>
                  <a:cubicBezTo>
                    <a:pt x="11137" y="1856"/>
                    <a:pt x="11137" y="1856"/>
                    <a:pt x="11137" y="1856"/>
                  </a:cubicBezTo>
                  <a:cubicBezTo>
                    <a:pt x="11137" y="506"/>
                    <a:pt x="11137" y="506"/>
                    <a:pt x="11137" y="506"/>
                  </a:cubicBezTo>
                  <a:cubicBezTo>
                    <a:pt x="11137" y="338"/>
                    <a:pt x="10969" y="169"/>
                    <a:pt x="10800" y="169"/>
                  </a:cubicBezTo>
                  <a:cubicBezTo>
                    <a:pt x="10631" y="169"/>
                    <a:pt x="10462" y="338"/>
                    <a:pt x="10462" y="506"/>
                  </a:cubicBezTo>
                  <a:cubicBezTo>
                    <a:pt x="10462" y="1856"/>
                    <a:pt x="10462" y="1856"/>
                    <a:pt x="10462" y="1856"/>
                  </a:cubicBezTo>
                  <a:cubicBezTo>
                    <a:pt x="5063" y="1856"/>
                    <a:pt x="5063" y="1856"/>
                    <a:pt x="5063" y="1856"/>
                  </a:cubicBezTo>
                  <a:cubicBezTo>
                    <a:pt x="5063" y="338"/>
                    <a:pt x="5063" y="338"/>
                    <a:pt x="5063" y="338"/>
                  </a:cubicBezTo>
                  <a:cubicBezTo>
                    <a:pt x="5063" y="169"/>
                    <a:pt x="4894" y="0"/>
                    <a:pt x="4725" y="0"/>
                  </a:cubicBezTo>
                  <a:cubicBezTo>
                    <a:pt x="4556" y="0"/>
                    <a:pt x="4388" y="169"/>
                    <a:pt x="4388" y="338"/>
                  </a:cubicBezTo>
                  <a:cubicBezTo>
                    <a:pt x="4388" y="1856"/>
                    <a:pt x="4388" y="1856"/>
                    <a:pt x="4388" y="1856"/>
                  </a:cubicBezTo>
                  <a:cubicBezTo>
                    <a:pt x="1013" y="1856"/>
                    <a:pt x="1013" y="1856"/>
                    <a:pt x="1013" y="1856"/>
                  </a:cubicBezTo>
                  <a:cubicBezTo>
                    <a:pt x="506" y="1856"/>
                    <a:pt x="0" y="2363"/>
                    <a:pt x="0" y="2869"/>
                  </a:cubicBezTo>
                  <a:cubicBezTo>
                    <a:pt x="0" y="20587"/>
                    <a:pt x="0" y="20587"/>
                    <a:pt x="0" y="20587"/>
                  </a:cubicBezTo>
                  <a:cubicBezTo>
                    <a:pt x="0" y="21094"/>
                    <a:pt x="506" y="21600"/>
                    <a:pt x="1013" y="21600"/>
                  </a:cubicBezTo>
                  <a:cubicBezTo>
                    <a:pt x="20587" y="21600"/>
                    <a:pt x="20587" y="21600"/>
                    <a:pt x="20587" y="21600"/>
                  </a:cubicBezTo>
                  <a:cubicBezTo>
                    <a:pt x="21094" y="21600"/>
                    <a:pt x="21600" y="21094"/>
                    <a:pt x="21600" y="20587"/>
                  </a:cubicBezTo>
                  <a:lnTo>
                    <a:pt x="21600" y="2869"/>
                  </a:lnTo>
                  <a:close/>
                  <a:moveTo>
                    <a:pt x="20756" y="20756"/>
                  </a:moveTo>
                  <a:cubicBezTo>
                    <a:pt x="844" y="20756"/>
                    <a:pt x="844" y="20756"/>
                    <a:pt x="844" y="20756"/>
                  </a:cubicBezTo>
                  <a:cubicBezTo>
                    <a:pt x="844" y="7088"/>
                    <a:pt x="844" y="7088"/>
                    <a:pt x="844" y="7088"/>
                  </a:cubicBezTo>
                  <a:cubicBezTo>
                    <a:pt x="20756" y="7088"/>
                    <a:pt x="20756" y="7088"/>
                    <a:pt x="20756" y="7088"/>
                  </a:cubicBezTo>
                  <a:lnTo>
                    <a:pt x="20756" y="20756"/>
                  </a:lnTo>
                  <a:close/>
                  <a:moveTo>
                    <a:pt x="20756" y="6244"/>
                  </a:moveTo>
                  <a:cubicBezTo>
                    <a:pt x="844" y="6244"/>
                    <a:pt x="844" y="6244"/>
                    <a:pt x="844" y="6244"/>
                  </a:cubicBezTo>
                  <a:cubicBezTo>
                    <a:pt x="844" y="2700"/>
                    <a:pt x="844" y="2700"/>
                    <a:pt x="844" y="2700"/>
                  </a:cubicBezTo>
                  <a:cubicBezTo>
                    <a:pt x="4388" y="2700"/>
                    <a:pt x="4388" y="2700"/>
                    <a:pt x="4388" y="2700"/>
                  </a:cubicBezTo>
                  <a:cubicBezTo>
                    <a:pt x="4388" y="3881"/>
                    <a:pt x="4388" y="3881"/>
                    <a:pt x="4388" y="3881"/>
                  </a:cubicBezTo>
                  <a:cubicBezTo>
                    <a:pt x="4388" y="4219"/>
                    <a:pt x="4556" y="4388"/>
                    <a:pt x="4725" y="4388"/>
                  </a:cubicBezTo>
                  <a:cubicBezTo>
                    <a:pt x="4894" y="4388"/>
                    <a:pt x="5063" y="4219"/>
                    <a:pt x="5063" y="3881"/>
                  </a:cubicBezTo>
                  <a:cubicBezTo>
                    <a:pt x="5063" y="2700"/>
                    <a:pt x="5063" y="2700"/>
                    <a:pt x="5063" y="2700"/>
                  </a:cubicBezTo>
                  <a:cubicBezTo>
                    <a:pt x="10462" y="2700"/>
                    <a:pt x="10462" y="2700"/>
                    <a:pt x="10462" y="2700"/>
                  </a:cubicBezTo>
                  <a:cubicBezTo>
                    <a:pt x="10462" y="4219"/>
                    <a:pt x="10462" y="4219"/>
                    <a:pt x="10462" y="4219"/>
                  </a:cubicBezTo>
                  <a:cubicBezTo>
                    <a:pt x="10462" y="4388"/>
                    <a:pt x="10631" y="4556"/>
                    <a:pt x="10800" y="4556"/>
                  </a:cubicBezTo>
                  <a:cubicBezTo>
                    <a:pt x="10969" y="4556"/>
                    <a:pt x="11137" y="4388"/>
                    <a:pt x="11137" y="4219"/>
                  </a:cubicBezTo>
                  <a:cubicBezTo>
                    <a:pt x="11137" y="2700"/>
                    <a:pt x="11137" y="2700"/>
                    <a:pt x="11137" y="2700"/>
                  </a:cubicBezTo>
                  <a:cubicBezTo>
                    <a:pt x="16537" y="2700"/>
                    <a:pt x="16537" y="2700"/>
                    <a:pt x="16537" y="2700"/>
                  </a:cubicBezTo>
                  <a:cubicBezTo>
                    <a:pt x="16537" y="4219"/>
                    <a:pt x="16537" y="4219"/>
                    <a:pt x="16537" y="4219"/>
                  </a:cubicBezTo>
                  <a:cubicBezTo>
                    <a:pt x="16537" y="4388"/>
                    <a:pt x="16706" y="4556"/>
                    <a:pt x="16875" y="4556"/>
                  </a:cubicBezTo>
                  <a:cubicBezTo>
                    <a:pt x="17044" y="4556"/>
                    <a:pt x="17212" y="4388"/>
                    <a:pt x="17212" y="4219"/>
                  </a:cubicBezTo>
                  <a:cubicBezTo>
                    <a:pt x="17212" y="2700"/>
                    <a:pt x="17212" y="2700"/>
                    <a:pt x="17212" y="2700"/>
                  </a:cubicBezTo>
                  <a:cubicBezTo>
                    <a:pt x="20756" y="2700"/>
                    <a:pt x="20756" y="2700"/>
                    <a:pt x="20756" y="2700"/>
                  </a:cubicBezTo>
                  <a:lnTo>
                    <a:pt x="20756" y="6244"/>
                  </a:lnTo>
                  <a:close/>
                </a:path>
              </a:pathLst>
            </a:custGeom>
            <a:solidFill>
              <a:srgbClr val="FFFFFF"/>
            </a:solidFill>
            <a:ln w="6350" cap="flat">
              <a:solidFill>
                <a:schemeClr val="bg1"/>
              </a:solidFill>
              <a:miter lim="400000"/>
            </a:ln>
            <a:effectLst/>
          </p:spPr>
          <p:txBody>
            <a:bodyPr wrap="square" lIns="91439" tIns="91439" rIns="91439" bIns="91439" numCol="1" anchor="t">
              <a:noAutofit/>
            </a:bodyPr>
            <a:lstStyle/>
            <a:p/>
          </p:txBody>
        </p:sp>
      </p:grpSp>
      <p:cxnSp>
        <p:nvCxnSpPr>
          <p:cNvPr id="78" name="直接连接符 77"/>
          <p:cNvCxnSpPr/>
          <p:nvPr/>
        </p:nvCxnSpPr>
        <p:spPr>
          <a:xfrm flipH="1">
            <a:off x="7818120" y="1276350"/>
            <a:ext cx="233680" cy="6000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任意多边形: 形状 1"/>
          <p:cNvSpPr/>
          <p:nvPr/>
        </p:nvSpPr>
        <p:spPr>
          <a:xfrm rot="10800000" flipH="1" flipV="1">
            <a:off x="-29208" y="1072515"/>
            <a:ext cx="3001644" cy="5788025"/>
          </a:xfrm>
          <a:custGeom>
            <a:avLst/>
            <a:gdLst>
              <a:gd name="connsiteX0" fmla="*/ 45 w 4695"/>
              <a:gd name="connsiteY0" fmla="*/ 9018 h 9018"/>
              <a:gd name="connsiteX1" fmla="*/ 0 w 4695"/>
              <a:gd name="connsiteY1" fmla="*/ 6 h 9018"/>
              <a:gd name="connsiteX2" fmla="*/ 2006 w 4695"/>
              <a:gd name="connsiteY2" fmla="*/ 0 h 9018"/>
              <a:gd name="connsiteX3" fmla="*/ 2006 w 4695"/>
              <a:gd name="connsiteY3" fmla="*/ 0 h 9018"/>
              <a:gd name="connsiteX4" fmla="*/ 4695 w 4695"/>
              <a:gd name="connsiteY4" fmla="*/ 2 h 9018"/>
              <a:gd name="connsiteX5" fmla="*/ 2005 w 4695"/>
              <a:gd name="connsiteY5" fmla="*/ 9012 h 9018"/>
              <a:gd name="connsiteX6" fmla="*/ 45 w 4695"/>
              <a:gd name="connsiteY6" fmla="*/ 9018 h 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5" h="9018">
                <a:moveTo>
                  <a:pt x="45" y="9018"/>
                </a:moveTo>
                <a:lnTo>
                  <a:pt x="0" y="6"/>
                </a:lnTo>
                <a:lnTo>
                  <a:pt x="2006" y="0"/>
                </a:lnTo>
                <a:lnTo>
                  <a:pt x="2006" y="0"/>
                </a:lnTo>
                <a:lnTo>
                  <a:pt x="4695" y="2"/>
                </a:lnTo>
                <a:lnTo>
                  <a:pt x="2005" y="9012"/>
                </a:lnTo>
                <a:lnTo>
                  <a:pt x="45" y="90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39"/>
          <p:cNvSpPr/>
          <p:nvPr/>
        </p:nvSpPr>
        <p:spPr>
          <a:xfrm rot="480000">
            <a:off x="1025049" y="1377579"/>
            <a:ext cx="956310" cy="2816860"/>
          </a:xfrm>
          <a:custGeom>
            <a:avLst/>
            <a:gdLst>
              <a:gd name="connsiteX0" fmla="*/ 0 w 1506"/>
              <a:gd name="connsiteY0" fmla="*/ 4436 h 4436"/>
              <a:gd name="connsiteX1" fmla="*/ 755 w 1506"/>
              <a:gd name="connsiteY1" fmla="*/ 0 h 4436"/>
              <a:gd name="connsiteX2" fmla="*/ 1506 w 1506"/>
              <a:gd name="connsiteY2" fmla="*/ 74 h 4436"/>
              <a:gd name="connsiteX3" fmla="*/ 673 w 1506"/>
              <a:gd name="connsiteY3" fmla="*/ 4418 h 4436"/>
              <a:gd name="connsiteX4" fmla="*/ 0 w 1506"/>
              <a:gd name="connsiteY4" fmla="*/ 4436 h 4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 h="4436">
                <a:moveTo>
                  <a:pt x="0" y="4436"/>
                </a:moveTo>
                <a:lnTo>
                  <a:pt x="755" y="0"/>
                </a:lnTo>
                <a:lnTo>
                  <a:pt x="1506" y="74"/>
                </a:lnTo>
                <a:lnTo>
                  <a:pt x="673" y="4418"/>
                </a:lnTo>
                <a:lnTo>
                  <a:pt x="0" y="4436"/>
                </a:ln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4" name="直接连接符 13"/>
          <p:cNvCxnSpPr/>
          <p:nvPr/>
        </p:nvCxnSpPr>
        <p:spPr>
          <a:xfrm flipH="1">
            <a:off x="580390" y="5251450"/>
            <a:ext cx="387350" cy="10515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39395" y="5801995"/>
            <a:ext cx="318135" cy="10147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6931" y="346074"/>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255" y="1087120"/>
            <a:ext cx="1791970" cy="5713095"/>
          </a:xfrm>
          <a:prstGeom prst="line">
            <a:avLst/>
          </a:prstGeom>
          <a:ln w="12700">
            <a:solidFill>
              <a:srgbClr val="425698"/>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731" y="1061330"/>
            <a:ext cx="1573344" cy="15733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0-#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22" presetClass="entr" presetSubtype="1"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2250"/>
                                </p:stCondLst>
                                <p:childTnLst>
                                  <p:par>
                                    <p:cTn id="20" presetID="22" presetClass="entr" presetSubtype="2"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1250"/>
                                            <p:tgtEl>
                                              <p:spTgt spid="56"/>
                                            </p:tgtEl>
                                          </p:cBhvr>
                                        </p:animEffect>
                                      </p:childTnLst>
                                    </p:cTn>
                                  </p:par>
                                  <p:par>
                                    <p:cTn id="23" presetID="22" presetClass="entr" presetSubtype="2"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25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1250"/>
                                            <p:tgtEl>
                                              <p:spTgt spid="4"/>
                                            </p:tgtEl>
                                          </p:cBhvr>
                                        </p:animEffect>
                                      </p:childTnLst>
                                    </p:cTn>
                                  </p:par>
                                </p:childTnLst>
                              </p:cTn>
                            </p:par>
                            <p:par>
                              <p:cTn id="29" fill="hold">
                                <p:stCondLst>
                                  <p:cond delay="3750"/>
                                </p:stCondLst>
                                <p:childTnLst>
                                  <p:par>
                                    <p:cTn id="30" presetID="53" presetClass="entr" presetSubtype="16"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ppt_w</p:attrName>
                                            </p:attrNameLst>
                                          </p:cBhvr>
                                          <p:tavLst>
                                            <p:tav tm="0">
                                              <p:val>
                                                <p:fltVal val="0"/>
                                              </p:val>
                                            </p:tav>
                                            <p:tav tm="100000">
                                              <p:val>
                                                <p:strVal val="#ppt_w"/>
                                              </p:val>
                                            </p:tav>
                                          </p:tavLst>
                                        </p:anim>
                                        <p:anim calcmode="lin" valueType="num">
                                          <p:cBhvr>
                                            <p:cTn id="33" dur="500" fill="hold"/>
                                            <p:tgtEl>
                                              <p:spTgt spid="68"/>
                                            </p:tgtEl>
                                            <p:attrNameLst>
                                              <p:attrName>ppt_h</p:attrName>
                                            </p:attrNameLst>
                                          </p:cBhvr>
                                          <p:tavLst>
                                            <p:tav tm="0">
                                              <p:val>
                                                <p:fltVal val="0"/>
                                              </p:val>
                                            </p:tav>
                                            <p:tav tm="100000">
                                              <p:val>
                                                <p:strVal val="#ppt_h"/>
                                              </p:val>
                                            </p:tav>
                                          </p:tavLst>
                                        </p:anim>
                                        <p:animEffect transition="in" filter="fade">
                                          <p:cBhvr>
                                            <p:cTn id="34" dur="500"/>
                                            <p:tgtEl>
                                              <p:spTgt spid="68"/>
                                            </p:tgtEl>
                                          </p:cBhvr>
                                        </p:animEffect>
                                      </p:childTnLst>
                                    </p:cTn>
                                  </p:par>
                                  <p:par>
                                    <p:cTn id="35" presetID="53" presetClass="entr" presetSubtype="16" fill="hold" nodeType="withEffect">
                                      <p:stCondLst>
                                        <p:cond delay="25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2" presetClass="entr" presetSubtype="1" accel="40000" fill="hold" nodeType="withEffect" p14:presetBounceEnd="60000">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14:bounceEnd="60000">
                                          <p:cBhvr additive="base">
                                            <p:cTn id="49" dur="1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50" dur="1500" fill="hold"/>
                                            <p:tgtEl>
                                              <p:spTgt spid="29"/>
                                            </p:tgtEl>
                                            <p:attrNameLst>
                                              <p:attrName>ppt_y</p:attrName>
                                            </p:attrNameLst>
                                          </p:cBhvr>
                                          <p:tavLst>
                                            <p:tav tm="0">
                                              <p:val>
                                                <p:strVal val="0-#ppt_h/2"/>
                                              </p:val>
                                            </p:tav>
                                            <p:tav tm="100000">
                                              <p:val>
                                                <p:strVal val="#ppt_y"/>
                                              </p:val>
                                            </p:tav>
                                          </p:tavLst>
                                        </p:anim>
                                      </p:childTnLst>
                                    </p:cTn>
                                  </p:par>
                                  <p:par>
                                    <p:cTn id="51" presetID="2" presetClass="entr" presetSubtype="1" accel="40000" fill="hold" nodeType="withEffect" p14:presetBounceEnd="60000">
                                      <p:stCondLst>
                                        <p:cond delay="250"/>
                                      </p:stCondLst>
                                      <p:childTnLst>
                                        <p:set>
                                          <p:cBhvr>
                                            <p:cTn id="52" dur="1" fill="hold">
                                              <p:stCondLst>
                                                <p:cond delay="0"/>
                                              </p:stCondLst>
                                            </p:cTn>
                                            <p:tgtEl>
                                              <p:spTgt spid="78"/>
                                            </p:tgtEl>
                                            <p:attrNameLst>
                                              <p:attrName>style.visibility</p:attrName>
                                            </p:attrNameLst>
                                          </p:cBhvr>
                                          <p:to>
                                            <p:strVal val="visible"/>
                                          </p:to>
                                        </p:set>
                                        <p:anim calcmode="lin" valueType="num" p14:bounceEnd="60000">
                                          <p:cBhvr additive="base">
                                            <p:cTn id="53" dur="1500" fill="hold"/>
                                            <p:tgtEl>
                                              <p:spTgt spid="78"/>
                                            </p:tgtEl>
                                            <p:attrNameLst>
                                              <p:attrName>ppt_x</p:attrName>
                                            </p:attrNameLst>
                                          </p:cBhvr>
                                          <p:tavLst>
                                            <p:tav tm="0">
                                              <p:val>
                                                <p:strVal val="#ppt_x"/>
                                              </p:val>
                                            </p:tav>
                                            <p:tav tm="100000">
                                              <p:val>
                                                <p:strVal val="#ppt_x"/>
                                              </p:val>
                                            </p:tav>
                                          </p:tavLst>
                                        </p:anim>
                                        <p:anim calcmode="lin" valueType="num" p14:bounceEnd="60000">
                                          <p:cBhvr additive="base">
                                            <p:cTn id="54" dur="1500" fill="hold"/>
                                            <p:tgtEl>
                                              <p:spTgt spid="78"/>
                                            </p:tgtEl>
                                            <p:attrNameLst>
                                              <p:attrName>ppt_y</p:attrName>
                                            </p:attrNameLst>
                                          </p:cBhvr>
                                          <p:tavLst>
                                            <p:tav tm="0">
                                              <p:val>
                                                <p:strVal val="0-#ppt_h/2"/>
                                              </p:val>
                                            </p:tav>
                                            <p:tav tm="100000">
                                              <p:val>
                                                <p:strVal val="#ppt_y"/>
                                              </p:val>
                                            </p:tav>
                                          </p:tavLst>
                                        </p:anim>
                                      </p:childTnLst>
                                    </p:cTn>
                                  </p:par>
                                  <p:par>
                                    <p:cTn id="55" presetID="2" presetClass="entr" presetSubtype="4" accel="40000" fill="hold" nodeType="withEffect" p14:presetBounceEnd="60000">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14:bounceEnd="60000">
                                          <p:cBhvr additive="base">
                                            <p:cTn id="57" dur="15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58" dur="1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accel="40000" fill="hold" nodeType="withEffect" p14:presetBounceEnd="60000">
                                      <p:stCondLst>
                                        <p:cond delay="250"/>
                                      </p:stCondLst>
                                      <p:childTnLst>
                                        <p:set>
                                          <p:cBhvr>
                                            <p:cTn id="60" dur="1" fill="hold">
                                              <p:stCondLst>
                                                <p:cond delay="0"/>
                                              </p:stCondLst>
                                            </p:cTn>
                                            <p:tgtEl>
                                              <p:spTgt spid="35"/>
                                            </p:tgtEl>
                                            <p:attrNameLst>
                                              <p:attrName>style.visibility</p:attrName>
                                            </p:attrNameLst>
                                          </p:cBhvr>
                                          <p:to>
                                            <p:strVal val="visible"/>
                                          </p:to>
                                        </p:set>
                                        <p:anim calcmode="lin" valueType="num" p14:bounceEnd="60000">
                                          <p:cBhvr additive="base">
                                            <p:cTn id="61" dur="15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62" dur="1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6" grpId="0"/>
          <p:bldP spid="56" grpId="0"/>
          <p:bldP spid="59" grpId="0"/>
          <p:bldP spid="69" grpId="0"/>
          <p:bldP spid="3" grpId="0" animBg="1"/>
          <p:bldP spid="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500" fill="hold"/>
                                            <p:tgtEl>
                                              <p:spTgt spid="39"/>
                                            </p:tgtEl>
                                            <p:attrNameLst>
                                              <p:attrName>ppt_x</p:attrName>
                                            </p:attrNameLst>
                                          </p:cBhvr>
                                          <p:tavLst>
                                            <p:tav tm="0">
                                              <p:val>
                                                <p:strVal val="0-#ppt_w/2"/>
                                              </p:val>
                                            </p:tav>
                                            <p:tav tm="100000">
                                              <p:val>
                                                <p:strVal val="#ppt_x"/>
                                              </p:val>
                                            </p:tav>
                                          </p:tavLst>
                                        </p:anim>
                                        <p:anim calcmode="lin" valueType="num">
                                          <p:cBhvr additive="base">
                                            <p:cTn id="8" dur="1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22" presetClass="entr" presetSubtype="1"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2250"/>
                                </p:stCondLst>
                                <p:childTnLst>
                                  <p:par>
                                    <p:cTn id="20" presetID="22" presetClass="entr" presetSubtype="2"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1250"/>
                                            <p:tgtEl>
                                              <p:spTgt spid="56"/>
                                            </p:tgtEl>
                                          </p:cBhvr>
                                        </p:animEffect>
                                      </p:childTnLst>
                                    </p:cTn>
                                  </p:par>
                                  <p:par>
                                    <p:cTn id="23" presetID="22" presetClass="entr" presetSubtype="2"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250"/>
                                            <p:tgtEl>
                                              <p:spTgt spid="46"/>
                                            </p:tgtEl>
                                          </p:cBhvr>
                                        </p:animEffect>
                                      </p:childTnLst>
                                    </p:cTn>
                                  </p:par>
                                  <p:par>
                                    <p:cTn id="26" presetID="22" presetClass="entr" presetSubtype="2"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1250"/>
                                            <p:tgtEl>
                                              <p:spTgt spid="4"/>
                                            </p:tgtEl>
                                          </p:cBhvr>
                                        </p:animEffect>
                                      </p:childTnLst>
                                    </p:cTn>
                                  </p:par>
                                </p:childTnLst>
                              </p:cTn>
                            </p:par>
                            <p:par>
                              <p:cTn id="29" fill="hold">
                                <p:stCondLst>
                                  <p:cond delay="3750"/>
                                </p:stCondLst>
                                <p:childTnLst>
                                  <p:par>
                                    <p:cTn id="30" presetID="53" presetClass="entr" presetSubtype="16"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ppt_w</p:attrName>
                                            </p:attrNameLst>
                                          </p:cBhvr>
                                          <p:tavLst>
                                            <p:tav tm="0">
                                              <p:val>
                                                <p:fltVal val="0"/>
                                              </p:val>
                                            </p:tav>
                                            <p:tav tm="100000">
                                              <p:val>
                                                <p:strVal val="#ppt_w"/>
                                              </p:val>
                                            </p:tav>
                                          </p:tavLst>
                                        </p:anim>
                                        <p:anim calcmode="lin" valueType="num">
                                          <p:cBhvr>
                                            <p:cTn id="33" dur="500" fill="hold"/>
                                            <p:tgtEl>
                                              <p:spTgt spid="68"/>
                                            </p:tgtEl>
                                            <p:attrNameLst>
                                              <p:attrName>ppt_h</p:attrName>
                                            </p:attrNameLst>
                                          </p:cBhvr>
                                          <p:tavLst>
                                            <p:tav tm="0">
                                              <p:val>
                                                <p:fltVal val="0"/>
                                              </p:val>
                                            </p:tav>
                                            <p:tav tm="100000">
                                              <p:val>
                                                <p:strVal val="#ppt_h"/>
                                              </p:val>
                                            </p:tav>
                                          </p:tavLst>
                                        </p:anim>
                                        <p:animEffect transition="in" filter="fade">
                                          <p:cBhvr>
                                            <p:cTn id="34" dur="500"/>
                                            <p:tgtEl>
                                              <p:spTgt spid="68"/>
                                            </p:tgtEl>
                                          </p:cBhvr>
                                        </p:animEffect>
                                      </p:childTnLst>
                                    </p:cTn>
                                  </p:par>
                                  <p:par>
                                    <p:cTn id="35" presetID="53" presetClass="entr" presetSubtype="16" fill="hold" nodeType="withEffect">
                                      <p:stCondLst>
                                        <p:cond delay="25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par>
                                    <p:cTn id="47" presetID="2" presetClass="entr" presetSubtype="1" accel="4000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1500" fill="hold"/>
                                            <p:tgtEl>
                                              <p:spTgt spid="29"/>
                                            </p:tgtEl>
                                            <p:attrNameLst>
                                              <p:attrName>ppt_x</p:attrName>
                                            </p:attrNameLst>
                                          </p:cBhvr>
                                          <p:tavLst>
                                            <p:tav tm="0">
                                              <p:val>
                                                <p:strVal val="#ppt_x"/>
                                              </p:val>
                                            </p:tav>
                                            <p:tav tm="100000">
                                              <p:val>
                                                <p:strVal val="#ppt_x"/>
                                              </p:val>
                                            </p:tav>
                                          </p:tavLst>
                                        </p:anim>
                                        <p:anim calcmode="lin" valueType="num">
                                          <p:cBhvr additive="base">
                                            <p:cTn id="50" dur="1500" fill="hold"/>
                                            <p:tgtEl>
                                              <p:spTgt spid="29"/>
                                            </p:tgtEl>
                                            <p:attrNameLst>
                                              <p:attrName>ppt_y</p:attrName>
                                            </p:attrNameLst>
                                          </p:cBhvr>
                                          <p:tavLst>
                                            <p:tav tm="0">
                                              <p:val>
                                                <p:strVal val="0-#ppt_h/2"/>
                                              </p:val>
                                            </p:tav>
                                            <p:tav tm="100000">
                                              <p:val>
                                                <p:strVal val="#ppt_y"/>
                                              </p:val>
                                            </p:tav>
                                          </p:tavLst>
                                        </p:anim>
                                      </p:childTnLst>
                                    </p:cTn>
                                  </p:par>
                                  <p:par>
                                    <p:cTn id="51" presetID="2" presetClass="entr" presetSubtype="1" accel="40000" fill="hold" nodeType="withEffect">
                                      <p:stCondLst>
                                        <p:cond delay="250"/>
                                      </p:stCondLst>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1500" fill="hold"/>
                                            <p:tgtEl>
                                              <p:spTgt spid="78"/>
                                            </p:tgtEl>
                                            <p:attrNameLst>
                                              <p:attrName>ppt_x</p:attrName>
                                            </p:attrNameLst>
                                          </p:cBhvr>
                                          <p:tavLst>
                                            <p:tav tm="0">
                                              <p:val>
                                                <p:strVal val="#ppt_x"/>
                                              </p:val>
                                            </p:tav>
                                            <p:tav tm="100000">
                                              <p:val>
                                                <p:strVal val="#ppt_x"/>
                                              </p:val>
                                            </p:tav>
                                          </p:tavLst>
                                        </p:anim>
                                        <p:anim calcmode="lin" valueType="num">
                                          <p:cBhvr additive="base">
                                            <p:cTn id="54" dur="1500" fill="hold"/>
                                            <p:tgtEl>
                                              <p:spTgt spid="78"/>
                                            </p:tgtEl>
                                            <p:attrNameLst>
                                              <p:attrName>ppt_y</p:attrName>
                                            </p:attrNameLst>
                                          </p:cBhvr>
                                          <p:tavLst>
                                            <p:tav tm="0">
                                              <p:val>
                                                <p:strVal val="0-#ppt_h/2"/>
                                              </p:val>
                                            </p:tav>
                                            <p:tav tm="100000">
                                              <p:val>
                                                <p:strVal val="#ppt_y"/>
                                              </p:val>
                                            </p:tav>
                                          </p:tavLst>
                                        </p:anim>
                                      </p:childTnLst>
                                    </p:cTn>
                                  </p:par>
                                  <p:par>
                                    <p:cTn id="55" presetID="2" presetClass="entr" presetSubtype="4" accel="4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1500" fill="hold"/>
                                            <p:tgtEl>
                                              <p:spTgt spid="32"/>
                                            </p:tgtEl>
                                            <p:attrNameLst>
                                              <p:attrName>ppt_x</p:attrName>
                                            </p:attrNameLst>
                                          </p:cBhvr>
                                          <p:tavLst>
                                            <p:tav tm="0">
                                              <p:val>
                                                <p:strVal val="#ppt_x"/>
                                              </p:val>
                                            </p:tav>
                                            <p:tav tm="100000">
                                              <p:val>
                                                <p:strVal val="#ppt_x"/>
                                              </p:val>
                                            </p:tav>
                                          </p:tavLst>
                                        </p:anim>
                                        <p:anim calcmode="lin" valueType="num">
                                          <p:cBhvr additive="base">
                                            <p:cTn id="58" dur="1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accel="40000" fill="hold" nodeType="withEffect">
                                      <p:stCondLst>
                                        <p:cond delay="25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1500" fill="hold"/>
                                            <p:tgtEl>
                                              <p:spTgt spid="35"/>
                                            </p:tgtEl>
                                            <p:attrNameLst>
                                              <p:attrName>ppt_x</p:attrName>
                                            </p:attrNameLst>
                                          </p:cBhvr>
                                          <p:tavLst>
                                            <p:tav tm="0">
                                              <p:val>
                                                <p:strVal val="#ppt_x"/>
                                              </p:val>
                                            </p:tav>
                                            <p:tav tm="100000">
                                              <p:val>
                                                <p:strVal val="#ppt_x"/>
                                              </p:val>
                                            </p:tav>
                                          </p:tavLst>
                                        </p:anim>
                                        <p:anim calcmode="lin" valueType="num">
                                          <p:cBhvr additive="base">
                                            <p:cTn id="62" dur="1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6" grpId="0"/>
          <p:bldP spid="56" grpId="0"/>
          <p:bldP spid="59" grpId="0"/>
          <p:bldP spid="69" grpId="0"/>
          <p:bldP spid="3" grpId="0" animBg="1"/>
          <p:bldP spid="4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0" y="4448810"/>
            <a:ext cx="7562850" cy="2244725"/>
          </a:xfrm>
          <a:custGeom>
            <a:avLst/>
            <a:gdLst>
              <a:gd name="connisteX0" fmla="*/ 0 w 10861675"/>
              <a:gd name="connsiteY0" fmla="*/ 1963420 h 2948613"/>
              <a:gd name="connisteX1" fmla="*/ 1678305 w 10861675"/>
              <a:gd name="connsiteY1" fmla="*/ 2945130 h 2948613"/>
              <a:gd name="connisteX2" fmla="*/ 5367655 w 10861675"/>
              <a:gd name="connsiteY2" fmla="*/ 1646555 h 2948613"/>
              <a:gd name="connisteX3" fmla="*/ 8613775 w 10861675"/>
              <a:gd name="connsiteY3" fmla="*/ 1092200 h 2948613"/>
              <a:gd name="connisteX4" fmla="*/ 10861675 w 10861675"/>
              <a:gd name="connsiteY4" fmla="*/ 0 h 2948613"/>
              <a:gd name="connisteX5" fmla="*/ 11384280 w 10861675"/>
              <a:gd name="connsiteY5" fmla="*/ -205740 h 294861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861675" h="2948613">
                <a:moveTo>
                  <a:pt x="0" y="1963420"/>
                </a:moveTo>
                <a:cubicBezTo>
                  <a:pt x="261620" y="2185670"/>
                  <a:pt x="604520" y="3008630"/>
                  <a:pt x="1678305" y="2945130"/>
                </a:cubicBezTo>
                <a:cubicBezTo>
                  <a:pt x="2752090" y="2881630"/>
                  <a:pt x="3980815" y="2017395"/>
                  <a:pt x="5367655" y="1646555"/>
                </a:cubicBezTo>
                <a:cubicBezTo>
                  <a:pt x="6754495" y="1275715"/>
                  <a:pt x="7515225" y="1421765"/>
                  <a:pt x="8613775" y="1092200"/>
                </a:cubicBezTo>
                <a:cubicBezTo>
                  <a:pt x="9712325" y="762635"/>
                  <a:pt x="10307320" y="259715"/>
                  <a:pt x="10861675" y="0"/>
                </a:cubicBezTo>
              </a:path>
            </a:pathLst>
          </a:custGeom>
          <a:noFill/>
          <a:ln w="444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flipH="1">
            <a:off x="1055370" y="401320"/>
            <a:ext cx="4505960" cy="337185"/>
          </a:xfrm>
          <a:prstGeom prst="rect">
            <a:avLst/>
          </a:prstGeom>
          <a:noFill/>
        </p:spPr>
        <p:txBody>
          <a:bodyPr wrap="square" rtlCol="0">
            <a:spAutoFit/>
          </a:bodyPr>
          <a:lstStyle/>
          <a:p>
            <a:r>
              <a:rPr lang="zh-CN" altLang="en-US" sz="1600">
                <a:solidFill>
                  <a:srgbClr val="002060"/>
                </a:solidFill>
                <a:latin typeface="思源黑体 CN Normal" panose="020B0400000000000000" pitchFamily="34" charset="-122"/>
                <a:ea typeface="思源黑体 CN Normal" panose="020B0400000000000000" pitchFamily="34" charset="-122"/>
              </a:rPr>
              <a:t>智能预测与健康管理</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03</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6" name="组合 5"/>
          <p:cNvGrpSpPr/>
          <p:nvPr/>
        </p:nvGrpSpPr>
        <p:grpSpPr>
          <a:xfrm rot="21420000">
            <a:off x="6064331" y="2417085"/>
            <a:ext cx="6058424" cy="3163829"/>
            <a:chOff x="10098" y="2366"/>
            <a:chExt cx="6856" cy="3906"/>
          </a:xfrm>
        </p:grpSpPr>
        <p:sp>
          <p:nvSpPr>
            <p:cNvPr id="2" name="任意多边形 1"/>
            <p:cNvSpPr/>
            <p:nvPr/>
          </p:nvSpPr>
          <p:spPr>
            <a:xfrm>
              <a:off x="10197" y="2382"/>
              <a:ext cx="6757" cy="1721"/>
            </a:xfrm>
            <a:custGeom>
              <a:avLst/>
              <a:gdLst>
                <a:gd name="connsiteX0" fmla="*/ 473 w 6757"/>
                <a:gd name="connsiteY0" fmla="*/ 1721 h 1721"/>
                <a:gd name="connsiteX1" fmla="*/ 0 w 6757"/>
                <a:gd name="connsiteY1" fmla="*/ 399 h 1721"/>
                <a:gd name="connsiteX2" fmla="*/ 6757 w 6757"/>
                <a:gd name="connsiteY2" fmla="*/ 0 h 1721"/>
                <a:gd name="connsiteX3" fmla="*/ 473 w 6757"/>
                <a:gd name="connsiteY3" fmla="*/ 1721 h 1721"/>
              </a:gdLst>
              <a:ahLst/>
              <a:cxnLst>
                <a:cxn ang="0">
                  <a:pos x="connsiteX0" y="connsiteY0"/>
                </a:cxn>
                <a:cxn ang="0">
                  <a:pos x="connsiteX1" y="connsiteY1"/>
                </a:cxn>
                <a:cxn ang="0">
                  <a:pos x="connsiteX2" y="connsiteY2"/>
                </a:cxn>
                <a:cxn ang="0">
                  <a:pos x="connsiteX3" y="connsiteY3"/>
                </a:cxn>
              </a:cxnLst>
              <a:rect l="l" t="t" r="r" b="b"/>
              <a:pathLst>
                <a:path w="6757" h="1721">
                  <a:moveTo>
                    <a:pt x="473" y="1721"/>
                  </a:moveTo>
                  <a:lnTo>
                    <a:pt x="0" y="399"/>
                  </a:lnTo>
                  <a:lnTo>
                    <a:pt x="6757" y="0"/>
                  </a:lnTo>
                  <a:lnTo>
                    <a:pt x="473" y="1721"/>
                  </a:lnTo>
                  <a:close/>
                </a:path>
              </a:pathLst>
            </a:custGeom>
            <a:blipFill rotWithShape="1">
              <a:blip r:embed="rId1"/>
              <a:stretch>
                <a:fillRect l="-32000" t="-38000" b="-7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1644" y="2408"/>
              <a:ext cx="5229" cy="3538"/>
            </a:xfrm>
            <a:custGeom>
              <a:avLst/>
              <a:gdLst>
                <a:gd name="connsiteX0" fmla="*/ 529 w 7277"/>
                <a:gd name="connsiteY0" fmla="*/ 4513 h 4513"/>
                <a:gd name="connsiteX1" fmla="*/ 0 w 7277"/>
                <a:gd name="connsiteY1" fmla="*/ 3735 h 4513"/>
                <a:gd name="connsiteX2" fmla="*/ 7277 w 7277"/>
                <a:gd name="connsiteY2" fmla="*/ 0 h 4513"/>
                <a:gd name="connsiteX3" fmla="*/ 529 w 7277"/>
                <a:gd name="connsiteY3" fmla="*/ 4513 h 4513"/>
              </a:gdLst>
              <a:ahLst/>
              <a:cxnLst>
                <a:cxn ang="0">
                  <a:pos x="connsiteX0" y="connsiteY0"/>
                </a:cxn>
                <a:cxn ang="0">
                  <a:pos x="connsiteX1" y="connsiteY1"/>
                </a:cxn>
                <a:cxn ang="0">
                  <a:pos x="connsiteX2" y="connsiteY2"/>
                </a:cxn>
                <a:cxn ang="0">
                  <a:pos x="connsiteX3" y="connsiteY3"/>
                </a:cxn>
              </a:cxnLst>
              <a:rect l="l" t="t" r="r" b="b"/>
              <a:pathLst>
                <a:path w="7277" h="4513">
                  <a:moveTo>
                    <a:pt x="529" y="4513"/>
                  </a:moveTo>
                  <a:lnTo>
                    <a:pt x="0" y="3735"/>
                  </a:lnTo>
                  <a:lnTo>
                    <a:pt x="7277" y="0"/>
                  </a:lnTo>
                  <a:lnTo>
                    <a:pt x="529" y="4513"/>
                  </a:ln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10678" y="2416"/>
              <a:ext cx="6124" cy="2086"/>
            </a:xfrm>
            <a:custGeom>
              <a:avLst/>
              <a:gdLst>
                <a:gd name="connsiteX0" fmla="*/ 736 w 8522"/>
                <a:gd name="connsiteY0" fmla="*/ 2661 h 2661"/>
                <a:gd name="connsiteX1" fmla="*/ 0 w 8522"/>
                <a:gd name="connsiteY1" fmla="*/ 2129 h 2661"/>
                <a:gd name="connsiteX2" fmla="*/ 8522 w 8522"/>
                <a:gd name="connsiteY2" fmla="*/ 0 h 2661"/>
                <a:gd name="connsiteX3" fmla="*/ 736 w 8522"/>
                <a:gd name="connsiteY3" fmla="*/ 2661 h 2661"/>
              </a:gdLst>
              <a:ahLst/>
              <a:cxnLst>
                <a:cxn ang="0">
                  <a:pos x="connsiteX0" y="connsiteY0"/>
                </a:cxn>
                <a:cxn ang="0">
                  <a:pos x="connsiteX1" y="connsiteY1"/>
                </a:cxn>
                <a:cxn ang="0">
                  <a:pos x="connsiteX2" y="connsiteY2"/>
                </a:cxn>
                <a:cxn ang="0">
                  <a:pos x="connsiteX3" y="connsiteY3"/>
                </a:cxn>
              </a:cxnLst>
              <a:rect l="l" t="t" r="r" b="b"/>
              <a:pathLst>
                <a:path w="8522" h="2661">
                  <a:moveTo>
                    <a:pt x="736" y="2661"/>
                  </a:moveTo>
                  <a:lnTo>
                    <a:pt x="0" y="2129"/>
                  </a:lnTo>
                  <a:lnTo>
                    <a:pt x="8522" y="0"/>
                  </a:lnTo>
                  <a:lnTo>
                    <a:pt x="736" y="266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098" y="2369"/>
              <a:ext cx="6846" cy="3903"/>
            </a:xfrm>
            <a:custGeom>
              <a:avLst/>
              <a:gdLst>
                <a:gd name="connsiteX0" fmla="*/ 0 w 9527"/>
                <a:gd name="connsiteY0" fmla="*/ 4979 h 4979"/>
                <a:gd name="connsiteX1" fmla="*/ 763 w 9527"/>
                <a:gd name="connsiteY1" fmla="*/ 2689 h 4979"/>
                <a:gd name="connsiteX2" fmla="*/ 9527 w 9527"/>
                <a:gd name="connsiteY2" fmla="*/ 0 h 4979"/>
                <a:gd name="connsiteX3" fmla="*/ 0 w 9527"/>
                <a:gd name="connsiteY3" fmla="*/ 4979 h 4979"/>
              </a:gdLst>
              <a:ahLst/>
              <a:cxnLst>
                <a:cxn ang="0">
                  <a:pos x="connsiteX0" y="connsiteY0"/>
                </a:cxn>
                <a:cxn ang="0">
                  <a:pos x="connsiteX1" y="connsiteY1"/>
                </a:cxn>
                <a:cxn ang="0">
                  <a:pos x="connsiteX2" y="connsiteY2"/>
                </a:cxn>
                <a:cxn ang="0">
                  <a:pos x="connsiteX3" y="connsiteY3"/>
                </a:cxn>
              </a:cxnLst>
              <a:rect l="l" t="t" r="r" b="b"/>
              <a:pathLst>
                <a:path w="9527" h="4979">
                  <a:moveTo>
                    <a:pt x="0" y="4979"/>
                  </a:moveTo>
                  <a:lnTo>
                    <a:pt x="763" y="2689"/>
                  </a:lnTo>
                  <a:lnTo>
                    <a:pt x="9527" y="0"/>
                  </a:lnTo>
                  <a:lnTo>
                    <a:pt x="0" y="4979"/>
                  </a:lnTo>
                  <a:close/>
                </a:path>
              </a:pathLst>
            </a:custGeom>
            <a:blipFill rotWithShape="1">
              <a:blip r:embed="rId1"/>
              <a:stretch>
                <a:fillRect l="-30000" t="-50000" b="-2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9" y="2368"/>
              <a:ext cx="6757" cy="1721"/>
            </a:xfrm>
            <a:custGeom>
              <a:avLst/>
              <a:gdLst>
                <a:gd name="connsiteX0" fmla="*/ 473 w 6757"/>
                <a:gd name="connsiteY0" fmla="*/ 1721 h 1721"/>
                <a:gd name="connsiteX1" fmla="*/ 0 w 6757"/>
                <a:gd name="connsiteY1" fmla="*/ 399 h 1721"/>
                <a:gd name="connsiteX2" fmla="*/ 6757 w 6757"/>
                <a:gd name="connsiteY2" fmla="*/ 0 h 1721"/>
                <a:gd name="connsiteX3" fmla="*/ 473 w 6757"/>
                <a:gd name="connsiteY3" fmla="*/ 1721 h 1721"/>
              </a:gdLst>
              <a:ahLst/>
              <a:cxnLst>
                <a:cxn ang="0">
                  <a:pos x="connsiteX0" y="connsiteY0"/>
                </a:cxn>
                <a:cxn ang="0">
                  <a:pos x="connsiteX1" y="connsiteY1"/>
                </a:cxn>
                <a:cxn ang="0">
                  <a:pos x="connsiteX2" y="connsiteY2"/>
                </a:cxn>
                <a:cxn ang="0">
                  <a:pos x="connsiteX3" y="connsiteY3"/>
                </a:cxn>
              </a:cxnLst>
              <a:rect l="l" t="t" r="r" b="b"/>
              <a:pathLst>
                <a:path w="6757" h="1721">
                  <a:moveTo>
                    <a:pt x="473" y="1721"/>
                  </a:moveTo>
                  <a:lnTo>
                    <a:pt x="0" y="399"/>
                  </a:lnTo>
                  <a:lnTo>
                    <a:pt x="6757" y="0"/>
                  </a:lnTo>
                  <a:lnTo>
                    <a:pt x="473" y="1721"/>
                  </a:lnTo>
                  <a:close/>
                </a:path>
              </a:pathLst>
            </a:custGeom>
            <a:solidFill>
              <a:srgbClr val="5E75B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0104" y="2366"/>
              <a:ext cx="6846" cy="3903"/>
            </a:xfrm>
            <a:custGeom>
              <a:avLst/>
              <a:gdLst>
                <a:gd name="connsiteX0" fmla="*/ 0 w 9527"/>
                <a:gd name="connsiteY0" fmla="*/ 4979 h 4979"/>
                <a:gd name="connsiteX1" fmla="*/ 763 w 9527"/>
                <a:gd name="connsiteY1" fmla="*/ 2689 h 4979"/>
                <a:gd name="connsiteX2" fmla="*/ 9527 w 9527"/>
                <a:gd name="connsiteY2" fmla="*/ 0 h 4979"/>
                <a:gd name="connsiteX3" fmla="*/ 0 w 9527"/>
                <a:gd name="connsiteY3" fmla="*/ 4979 h 4979"/>
              </a:gdLst>
              <a:ahLst/>
              <a:cxnLst>
                <a:cxn ang="0">
                  <a:pos x="connsiteX0" y="connsiteY0"/>
                </a:cxn>
                <a:cxn ang="0">
                  <a:pos x="connsiteX1" y="connsiteY1"/>
                </a:cxn>
                <a:cxn ang="0">
                  <a:pos x="connsiteX2" y="connsiteY2"/>
                </a:cxn>
                <a:cxn ang="0">
                  <a:pos x="connsiteX3" y="connsiteY3"/>
                </a:cxn>
              </a:cxnLst>
              <a:rect l="l" t="t" r="r" b="b"/>
              <a:pathLst>
                <a:path w="9527" h="4979">
                  <a:moveTo>
                    <a:pt x="0" y="4979"/>
                  </a:moveTo>
                  <a:lnTo>
                    <a:pt x="763" y="2689"/>
                  </a:lnTo>
                  <a:lnTo>
                    <a:pt x="9527" y="0"/>
                  </a:lnTo>
                  <a:lnTo>
                    <a:pt x="0" y="4979"/>
                  </a:lnTo>
                  <a:close/>
                </a:path>
              </a:pathLst>
            </a:custGeom>
            <a:solidFill>
              <a:schemeClr val="tx2">
                <a:lumMod val="50000"/>
                <a:lumOff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p:cNvSpPr txBox="1"/>
          <p:nvPr/>
        </p:nvSpPr>
        <p:spPr>
          <a:xfrm>
            <a:off x="817819" y="3203603"/>
            <a:ext cx="4114972" cy="138366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sym typeface="+mn-ea"/>
              </a:rPr>
              <a:t>复杂装备的智能预测与健康管理是一种先进的管理方法，旨在使用数据分析、传感器技术和先进的软件系统来监测、分析和管理复杂装备的状态和性能，以最大程度地提高其可靠性、可维护性和性能。</a:t>
            </a:r>
            <a:endPar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4" name="文本框 23"/>
          <p:cNvSpPr txBox="1"/>
          <p:nvPr/>
        </p:nvSpPr>
        <p:spPr>
          <a:xfrm>
            <a:off x="853440" y="2052320"/>
            <a:ext cx="5219700" cy="521970"/>
          </a:xfrm>
          <a:prstGeom prst="rect">
            <a:avLst/>
          </a:prstGeom>
          <a:noFill/>
        </p:spPr>
        <p:txBody>
          <a:bodyPr wrap="square" rtlCol="0">
            <a:spAutoFit/>
          </a:bodyPr>
          <a:lstStyle/>
          <a:p>
            <a:r>
              <a:rPr lang="zh-CN" altLang="en-US" sz="2800" spc="5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mn-ea"/>
              </a:rPr>
              <a:t>智能预测与健康管理的概念</a:t>
            </a:r>
            <a:endParaRPr lang="zh-CN" altLang="en-US" sz="2800" spc="5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5" name="文本框 24"/>
          <p:cNvSpPr txBox="1"/>
          <p:nvPr/>
        </p:nvSpPr>
        <p:spPr>
          <a:xfrm>
            <a:off x="853440" y="2560955"/>
            <a:ext cx="5132070" cy="521970"/>
          </a:xfrm>
          <a:prstGeom prst="rect">
            <a:avLst/>
          </a:prstGeom>
          <a:noFill/>
        </p:spPr>
        <p:txBody>
          <a:bodyPr wrap="square" rtlCol="0">
            <a:spAutoFit/>
          </a:bodyPr>
          <a:lstStyle/>
          <a:p>
            <a:r>
              <a:rPr sz="1400" spc="300" dirty="0">
                <a:solidFill>
                  <a:schemeClr val="bg1">
                    <a:lumMod val="50000"/>
                  </a:schemeClr>
                </a:solidFill>
                <a:latin typeface="思源黑体 CN Light" panose="020B0300000000000000" pitchFamily="34" charset="-122"/>
                <a:ea typeface="思源黑体 CN Light" panose="020B0300000000000000" pitchFamily="34" charset="-122"/>
              </a:rPr>
              <a:t>The concept of intelligent prediction and health management</a:t>
            </a:r>
            <a:endParaRPr sz="1400" spc="3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000" fill="hold"/>
                                        <p:tgtEl>
                                          <p:spTgt spid="40"/>
                                        </p:tgtEl>
                                        <p:attrNameLst>
                                          <p:attrName>ppt_x</p:attrName>
                                        </p:attrNameLst>
                                      </p:cBhvr>
                                      <p:tavLst>
                                        <p:tav tm="0">
                                          <p:val>
                                            <p:strVal val="0-#ppt_w/2"/>
                                          </p:val>
                                        </p:tav>
                                        <p:tav tm="100000">
                                          <p:val>
                                            <p:strVal val="#ppt_x"/>
                                          </p:val>
                                        </p:tav>
                                      </p:tavLst>
                                    </p:anim>
                                    <p:anim calcmode="lin" valueType="num">
                                      <p:cBhvr additive="base">
                                        <p:cTn id="12" dur="20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0" presetClass="path" presetSubtype="0" accel="50000" decel="50000" fill="hold" nodeType="afterEffect">
                                  <p:stCondLst>
                                    <p:cond delay="0"/>
                                  </p:stCondLst>
                                  <p:childTnLst>
                                    <p:animMotion origin="layout" path="M -0.764846 0.271701 L -0.764846 0.285025 L -0.763677 0.296202 L -0.759001 0.309614 L -0.754370 0.320703 L -0.747356 0.327410 L -0.739172 0.336352 L -0.733374 0.345294 L -0.721683 0.354146 L -0.715885 0.358617 L -0.706532 0.360853 L -0.698395 0.369796 L -0.692549 0.369796 L -0.684413 0.369796 L -0.677397 0.369796 L -0.670384 0.369796 L -0.664584 0.369796 L -0.658739 0.376502 L -0.652894 0.378738 L -0.645926 0.378738 L -0.640081 0.378738 L -0.634234 0.378738 L -0.628436 0.378738 L -0.622591 0.376502 L -0.615576 0.369796 L -0.609778 0.365325 L -0.602763 0.360853 L -0.593458 0.354146 L -0.586443 0.347441 L -0.578259 0.336352 L -0.572460 0.334116 L -0.566615 0.329646 L -0.559599 0.322938 L -0.551463 0.320703 L -0.542111 0.316233 L -0.536312 0.311761 L -0.530467 0.311761 L -0.522329 0.305143 L -0.516483 0.298438 L -0.507132 0.296202 L -0.500164 0.291731 L -0.493149 0.289496 L -0.485012 0.282789 L -0.479166 0.278318 L -0.473322 0.276171 L -0.467522 0.271701 L -0.460508 0.269465 L -0.454662 0.264993 L -0.447694 0.262758 L -0.441848 0.256052 L -0.433665 0.251581 L -0.424359 0.240493 L -0.418515 0.240493 L -0.410377 0.236022 L -0.402194 0.233786 L -0.394056 0.224844 L -0.385873 0.222608 L -0.378905 0.218138 L -0.370721 0.218138 L -0.364875 0.211431 L -0.356740 0.209195 L -0.348556 0.204812 L -0.340419 0.198107 L -0.333404 0.198107 L -0.325267 0.195872 L -0.317083 0.195872 L -0.308900 0.189165 L -0.300764 0.189165 L -0.293748 0.186930 L -0.287949 0.186930 L -0.280936 0.182458 L -0.273920 0.180223 L -0.268122 0.177988 L -0.261107 0.175752 L -0.254093 0.171371 L -0.247124 0.164663 L -0.241280 0.164663 L -0.235481 0.160193 L -0.228467 0.157957 L -0.222621 0.153486 L -0.216822 0.149015 L -0.209807 0.144544 L -0.201623 0.142308 L -0.195826 0.137927 L -0.188812 0.131221 L -0.181797 0.124513 L -0.172489 0.120043 L -0.166644 0.115572 L -0.160846 0.106629 L -0.155001 0.102248 L -0.147987 0.100012 L -0.141018 0.093305 L -0.135173 0.086599 L -0.128158 0.079893 L -0.122360 0.077657 L -0.116514 0.073186 L -0.110668 0.071040 L -0.104870 0.066569 L -0.097855 0.057627 L -0.090887 0.057627 " pathEditMode="relative" rAng="0" ptsTypes="">
                                      <p:cBhvr>
                                        <p:cTn id="15" dur="2000" fill="hold"/>
                                        <p:tgtEl>
                                          <p:spTgt spid="6"/>
                                        </p:tgtEl>
                                        <p:attrNameLst>
                                          <p:attrName>ppt_x</p:attrName>
                                          <p:attrName>ppt_y</p:attrName>
                                        </p:attrNameLst>
                                      </p:cBhvr>
                                      <p:rCtr x="33700" y="-5300"/>
                                    </p:animMotion>
                                  </p:childTnLst>
                                </p:cTn>
                              </p:par>
                              <p:par>
                                <p:cTn id="16" presetID="22" presetClass="entr" presetSubtype="8" fill="hold" grpId="0" nodeType="withEffect">
                                  <p:stCondLst>
                                    <p:cond delay="500"/>
                                  </p:stCondLst>
                                  <p:childTnLst>
                                    <p:set>
                                      <p:cBhvr>
                                        <p:cTn id="17" dur="2000" fill="hold">
                                          <p:stCondLst>
                                            <p:cond delay="0"/>
                                          </p:stCondLst>
                                        </p:cTn>
                                        <p:tgtEl>
                                          <p:spTgt spid="9"/>
                                        </p:tgtEl>
                                        <p:attrNameLst>
                                          <p:attrName>style.visibility</p:attrName>
                                        </p:attrNameLst>
                                      </p:cBhvr>
                                      <p:to>
                                        <p:strVal val="visible"/>
                                      </p:to>
                                    </p:set>
                                    <p:animEffect transition="in" filter="wipe(left)">
                                      <p:cBhvr>
                                        <p:cTn id="18" dur="2000"/>
                                        <p:tgtEl>
                                          <p:spTgt spid="9"/>
                                        </p:tgtEl>
                                      </p:cBhvr>
                                    </p:animEffect>
                                  </p:childTnLst>
                                </p:cTn>
                              </p:par>
                            </p:childTnLst>
                          </p:cTn>
                        </p:par>
                        <p:par>
                          <p:cTn id="19" fill="hold">
                            <p:stCondLst>
                              <p:cond delay="3500"/>
                            </p:stCondLst>
                            <p:childTnLst>
                              <p:par>
                                <p:cTn id="20" presetID="2" presetClass="entr" presetSubtype="4" accel="19000" decel="81000" fill="hold" grpId="0" nodeType="afterEffect">
                                  <p:stCondLst>
                                    <p:cond delay="8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ppt_x"/>
                                          </p:val>
                                        </p:tav>
                                        <p:tav tm="100000">
                                          <p:val>
                                            <p:strVal val="#ppt_x"/>
                                          </p:val>
                                        </p:tav>
                                      </p:tavLst>
                                    </p:anim>
                                    <p:anim calcmode="lin" valueType="num">
                                      <p:cBhvr additive="base">
                                        <p:cTn id="23" dur="1000" fill="hold"/>
                                        <p:tgtEl>
                                          <p:spTgt spid="24"/>
                                        </p:tgtEl>
                                        <p:attrNameLst>
                                          <p:attrName>ppt_y</p:attrName>
                                        </p:attrNameLst>
                                      </p:cBhvr>
                                      <p:tavLst>
                                        <p:tav tm="0">
                                          <p:val>
                                            <p:strVal val="1+#ppt_h/2"/>
                                          </p:val>
                                        </p:tav>
                                        <p:tav tm="100000">
                                          <p:val>
                                            <p:strVal val="#ppt_y"/>
                                          </p:val>
                                        </p:tav>
                                      </p:tavLst>
                                    </p:anim>
                                  </p:childTnLst>
                                </p:cTn>
                              </p:par>
                              <p:par>
                                <p:cTn id="24" presetID="2" presetClass="entr" presetSubtype="4" accel="19000" decel="81000" fill="hold" grpId="0" nodeType="withEffect">
                                  <p:stCondLst>
                                    <p:cond delay="10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1000" fill="hold"/>
                                        <p:tgtEl>
                                          <p:spTgt spid="25"/>
                                        </p:tgtEl>
                                        <p:attrNameLst>
                                          <p:attrName>ppt_x</p:attrName>
                                        </p:attrNameLst>
                                      </p:cBhvr>
                                      <p:tavLst>
                                        <p:tav tm="0">
                                          <p:val>
                                            <p:strVal val="#ppt_x"/>
                                          </p:val>
                                        </p:tav>
                                        <p:tav tm="100000">
                                          <p:val>
                                            <p:strVal val="#ppt_x"/>
                                          </p:val>
                                        </p:tav>
                                      </p:tavLst>
                                    </p:anim>
                                    <p:anim calcmode="lin" valueType="num">
                                      <p:cBhvr additive="base">
                                        <p:cTn id="27" dur="1000" fill="hold"/>
                                        <p:tgtEl>
                                          <p:spTgt spid="25"/>
                                        </p:tgtEl>
                                        <p:attrNameLst>
                                          <p:attrName>ppt_y</p:attrName>
                                        </p:attrNameLst>
                                      </p:cBhvr>
                                      <p:tavLst>
                                        <p:tav tm="0">
                                          <p:val>
                                            <p:strVal val="1+#ppt_h/2"/>
                                          </p:val>
                                        </p:tav>
                                        <p:tav tm="100000">
                                          <p:val>
                                            <p:strVal val="#ppt_y"/>
                                          </p:val>
                                        </p:tav>
                                      </p:tavLst>
                                    </p:anim>
                                  </p:childTnLst>
                                </p:cTn>
                              </p:par>
                              <p:par>
                                <p:cTn id="28" presetID="2" presetClass="entr" presetSubtype="4" accel="19000" decel="81000" fill="hold" grpId="0" nodeType="withEffect">
                                  <p:stCondLst>
                                    <p:cond delay="120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000" fill="hold"/>
                                        <p:tgtEl>
                                          <p:spTgt spid="23"/>
                                        </p:tgtEl>
                                        <p:attrNameLst>
                                          <p:attrName>ppt_x</p:attrName>
                                        </p:attrNameLst>
                                      </p:cBhvr>
                                      <p:tavLst>
                                        <p:tav tm="0">
                                          <p:val>
                                            <p:strVal val="#ppt_x"/>
                                          </p:val>
                                        </p:tav>
                                        <p:tav tm="100000">
                                          <p:val>
                                            <p:strVal val="#ppt_x"/>
                                          </p:val>
                                        </p:tav>
                                      </p:tavLst>
                                    </p:anim>
                                    <p:anim calcmode="lin" valueType="num">
                                      <p:cBhvr additive="base">
                                        <p:cTn id="31"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40"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1388" y="2873933"/>
            <a:ext cx="2801532" cy="1409246"/>
            <a:chOff x="1384207" y="2248999"/>
            <a:chExt cx="2801532" cy="1409246"/>
          </a:xfrm>
        </p:grpSpPr>
        <p:sp>
          <p:nvSpPr>
            <p:cNvPr id="11" name="文本框 10"/>
            <p:cNvSpPr txBox="1"/>
            <p:nvPr/>
          </p:nvSpPr>
          <p:spPr>
            <a:xfrm>
              <a:off x="1384207" y="2459365"/>
              <a:ext cx="2801532" cy="1198880"/>
            </a:xfrm>
            <a:prstGeom prst="rect">
              <a:avLst/>
            </a:prstGeom>
            <a:noFill/>
          </p:spPr>
          <p:txBody>
            <a:bodyPr wrap="square" rtlCol="0">
              <a:spAutoFit/>
            </a:bodyPr>
            <a:lstStyle/>
            <a:p>
              <a:pPr algn="r"/>
              <a:r>
                <a:rPr lang="zh-CN" altLang="en-US" sz="1200" dirty="0">
                  <a:latin typeface="思源黑体 CN Normal" panose="020B0400000000000000" pitchFamily="34" charset="-122"/>
                  <a:ea typeface="思源黑体 CN Normal" panose="020B0400000000000000" pitchFamily="34" charset="-122"/>
                </a:rPr>
                <a:t>复杂装备如飞机配备了大量传感器，用于监测各个系统的状态，包括发动机、航电系统、机身结构等。这些传感器实时收集数据，以便检测潜在问题和异常情况。数据可以包括温度、压力、振动、电流和燃料消耗等。</a:t>
              </a:r>
              <a:endParaRPr lang="zh-CN" altLang="en-US" sz="1200" dirty="0">
                <a:latin typeface="思源黑体 CN Normal" panose="020B0400000000000000" pitchFamily="34" charset="-122"/>
                <a:ea typeface="思源黑体 CN Normal" panose="020B0400000000000000" pitchFamily="34" charset="-122"/>
              </a:endParaRPr>
            </a:p>
          </p:txBody>
        </p:sp>
        <p:sp>
          <p:nvSpPr>
            <p:cNvPr id="12" name="文本框 11"/>
            <p:cNvSpPr txBox="1"/>
            <p:nvPr/>
          </p:nvSpPr>
          <p:spPr>
            <a:xfrm>
              <a:off x="2735487" y="2248999"/>
              <a:ext cx="1449705" cy="275590"/>
            </a:xfrm>
            <a:prstGeom prst="rect">
              <a:avLst/>
            </a:prstGeom>
            <a:noFill/>
          </p:spPr>
          <p:txBody>
            <a:bodyPr wrap="square" rtlCol="0">
              <a:spAutoFit/>
            </a:bodyPr>
            <a:lstStyle/>
            <a:p>
              <a:pPr algn="r"/>
              <a:r>
                <a:rPr lang="zh-CN" altLang="en-US" sz="1200" b="1" dirty="0">
                  <a:latin typeface="思源黑体 CN Normal" panose="020B0400000000000000" pitchFamily="34" charset="-122"/>
                  <a:ea typeface="思源黑体 CN Normal" panose="020B0400000000000000" pitchFamily="34" charset="-122"/>
                </a:rPr>
                <a:t>实时监测和诊断</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14" name="组合 13"/>
          <p:cNvGrpSpPr/>
          <p:nvPr/>
        </p:nvGrpSpPr>
        <p:grpSpPr>
          <a:xfrm>
            <a:off x="441388" y="4512477"/>
            <a:ext cx="2801532" cy="1225096"/>
            <a:chOff x="1384207" y="2248999"/>
            <a:chExt cx="2801532" cy="1225096"/>
          </a:xfrm>
        </p:grpSpPr>
        <p:sp>
          <p:nvSpPr>
            <p:cNvPr id="15" name="文本框 14"/>
            <p:cNvSpPr txBox="1"/>
            <p:nvPr/>
          </p:nvSpPr>
          <p:spPr>
            <a:xfrm>
              <a:off x="1384207" y="2459365"/>
              <a:ext cx="2801532" cy="1014730"/>
            </a:xfrm>
            <a:prstGeom prst="rect">
              <a:avLst/>
            </a:prstGeom>
            <a:noFill/>
          </p:spPr>
          <p:txBody>
            <a:bodyPr wrap="square" rtlCol="0">
              <a:spAutoFit/>
            </a:bodyPr>
            <a:lstStyle/>
            <a:p>
              <a:pPr algn="r"/>
              <a:r>
                <a:rPr lang="zh-CN" altLang="en-US" sz="1200" dirty="0">
                  <a:latin typeface="思源黑体 CN Normal" panose="020B0400000000000000" pitchFamily="34" charset="-122"/>
                  <a:ea typeface="思源黑体 CN Normal" panose="020B0400000000000000" pitchFamily="34" charset="-122"/>
                </a:rPr>
                <a:t>数据分析和机器学习技术用于识别性能改进的机会，从而提高装备的效率、可靠性和可维护性。这可以包括优化飞机的燃油效率、提高飞行安全性，以及延长部件的寿命。</a:t>
              </a:r>
              <a:endParaRPr lang="zh-CN" altLang="en-US" sz="1200" dirty="0">
                <a:latin typeface="思源黑体 CN Normal" panose="020B0400000000000000" pitchFamily="34" charset="-122"/>
                <a:ea typeface="思源黑体 CN Normal" panose="020B0400000000000000" pitchFamily="34" charset="-122"/>
              </a:endParaRPr>
            </a:p>
          </p:txBody>
        </p:sp>
        <p:sp>
          <p:nvSpPr>
            <p:cNvPr id="16" name="文本框 15"/>
            <p:cNvSpPr txBox="1"/>
            <p:nvPr/>
          </p:nvSpPr>
          <p:spPr>
            <a:xfrm>
              <a:off x="2959269" y="2248999"/>
              <a:ext cx="1226470" cy="275590"/>
            </a:xfrm>
            <a:prstGeom prst="rect">
              <a:avLst/>
            </a:prstGeom>
            <a:noFill/>
          </p:spPr>
          <p:txBody>
            <a:bodyPr wrap="square" rtlCol="0">
              <a:spAutoFit/>
            </a:bodyPr>
            <a:lstStyle/>
            <a:p>
              <a:pPr algn="r"/>
              <a:r>
                <a:rPr lang="zh-CN" altLang="en-US" sz="1200" b="1" dirty="0">
                  <a:latin typeface="思源黑体 CN Normal" panose="020B0400000000000000" pitchFamily="34" charset="-122"/>
                  <a:ea typeface="思源黑体 CN Normal" panose="020B0400000000000000" pitchFamily="34" charset="-122"/>
                </a:rPr>
                <a:t>性能优化</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23" name="组合 22"/>
          <p:cNvGrpSpPr/>
          <p:nvPr/>
        </p:nvGrpSpPr>
        <p:grpSpPr>
          <a:xfrm>
            <a:off x="6313918" y="2873933"/>
            <a:ext cx="2801532" cy="1225096"/>
            <a:chOff x="7631499" y="2114456"/>
            <a:chExt cx="2801532" cy="1225096"/>
          </a:xfrm>
        </p:grpSpPr>
        <p:sp>
          <p:nvSpPr>
            <p:cNvPr id="18" name="文本框 17"/>
            <p:cNvSpPr txBox="1"/>
            <p:nvPr/>
          </p:nvSpPr>
          <p:spPr>
            <a:xfrm>
              <a:off x="7631499" y="2324822"/>
              <a:ext cx="2801532" cy="1014730"/>
            </a:xfrm>
            <a:prstGeom prst="rect">
              <a:avLst/>
            </a:prstGeom>
            <a:noFill/>
          </p:spPr>
          <p:txBody>
            <a:bodyPr wrap="square" rtlCol="0">
              <a:spAutoFit/>
            </a:bodyPr>
            <a:lstStyle/>
            <a:p>
              <a:r>
                <a:rPr lang="zh-CN" altLang="en-US" sz="1200" dirty="0">
                  <a:latin typeface="思源黑体 CN Normal" panose="020B0400000000000000" pitchFamily="34" charset="-122"/>
                  <a:ea typeface="思源黑体 CN Normal" panose="020B0400000000000000" pitchFamily="34" charset="-122"/>
                </a:rPr>
                <a:t>基于实时监测数据和大数据分析，复杂装备的智能系统可以预测可能的故障和维护需求。这允许维护团队采取预防性措施，例如修理或更换部件，以避免不必要的停机时间和维修成本。</a:t>
              </a:r>
              <a:endParaRPr lang="zh-CN" altLang="en-US" sz="1200" dirty="0">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7631499" y="2114456"/>
              <a:ext cx="1226470" cy="275590"/>
            </a:xfrm>
            <a:prstGeom prst="rect">
              <a:avLst/>
            </a:prstGeom>
            <a:noFill/>
          </p:spPr>
          <p:txBody>
            <a:bodyPr wrap="square" rtlCol="0">
              <a:spAutoFit/>
            </a:bodyPr>
            <a:lstStyle/>
            <a:p>
              <a:r>
                <a:rPr lang="zh-CN" altLang="en-US" sz="1200" b="1" dirty="0">
                  <a:latin typeface="思源黑体 CN Normal" panose="020B0400000000000000" pitchFamily="34" charset="-122"/>
                  <a:ea typeface="思源黑体 CN Normal" panose="020B0400000000000000" pitchFamily="34" charset="-122"/>
                </a:rPr>
                <a:t>预测性维护</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24" name="组合 23"/>
          <p:cNvGrpSpPr/>
          <p:nvPr/>
        </p:nvGrpSpPr>
        <p:grpSpPr>
          <a:xfrm>
            <a:off x="6313918" y="4512477"/>
            <a:ext cx="2801532" cy="1225096"/>
            <a:chOff x="7631499" y="3753000"/>
            <a:chExt cx="2801532" cy="1225096"/>
          </a:xfrm>
        </p:grpSpPr>
        <p:sp>
          <p:nvSpPr>
            <p:cNvPr id="21" name="文本框 20"/>
            <p:cNvSpPr txBox="1"/>
            <p:nvPr/>
          </p:nvSpPr>
          <p:spPr>
            <a:xfrm>
              <a:off x="7631499" y="3963366"/>
              <a:ext cx="2801532" cy="1014730"/>
            </a:xfrm>
            <a:prstGeom prst="rect">
              <a:avLst/>
            </a:prstGeom>
            <a:noFill/>
          </p:spPr>
          <p:txBody>
            <a:bodyPr wrap="square" rtlCol="0">
              <a:spAutoFit/>
            </a:bodyPr>
            <a:lstStyle/>
            <a:p>
              <a:r>
                <a:rPr lang="zh-CN" altLang="en-US" sz="1200" dirty="0">
                  <a:latin typeface="思源黑体 CN Normal" panose="020B0400000000000000" pitchFamily="34" charset="-122"/>
                  <a:ea typeface="思源黑体 CN Normal" panose="020B0400000000000000" pitchFamily="34" charset="-122"/>
                </a:rPr>
                <a:t>复杂装备通常配备了健康管理系统，用于集成和分析传感器数据、维护记录和运营数据，以监测装备的整体健康状态。这有助于提前识别潜在问题，提高装备的可靠性和安全性。</a:t>
              </a:r>
              <a:endParaRPr lang="zh-CN" altLang="en-US" sz="1200" dirty="0">
                <a:latin typeface="思源黑体 CN Normal" panose="020B0400000000000000" pitchFamily="34" charset="-122"/>
                <a:ea typeface="思源黑体 CN Normal" panose="020B0400000000000000" pitchFamily="34" charset="-122"/>
              </a:endParaRPr>
            </a:p>
          </p:txBody>
        </p:sp>
        <p:sp>
          <p:nvSpPr>
            <p:cNvPr id="22" name="文本框 21"/>
            <p:cNvSpPr txBox="1"/>
            <p:nvPr/>
          </p:nvSpPr>
          <p:spPr>
            <a:xfrm>
              <a:off x="7631499" y="3753000"/>
              <a:ext cx="1226470" cy="275590"/>
            </a:xfrm>
            <a:prstGeom prst="rect">
              <a:avLst/>
            </a:prstGeom>
            <a:noFill/>
          </p:spPr>
          <p:txBody>
            <a:bodyPr wrap="square" rtlCol="0">
              <a:spAutoFit/>
            </a:bodyPr>
            <a:lstStyle/>
            <a:p>
              <a:r>
                <a:rPr lang="zh-CN" altLang="en-US" sz="1200" b="1" dirty="0">
                  <a:latin typeface="思源黑体 CN Normal" panose="020B0400000000000000" pitchFamily="34" charset="-122"/>
                  <a:ea typeface="思源黑体 CN Normal" panose="020B0400000000000000" pitchFamily="34" charset="-122"/>
                </a:rPr>
                <a:t>健康管理系统</a:t>
              </a:r>
              <a:endParaRPr lang="zh-CN" altLang="en-US" sz="1200" b="1" dirty="0">
                <a:latin typeface="思源黑体 CN Normal" panose="020B0400000000000000" pitchFamily="34" charset="-122"/>
                <a:ea typeface="思源黑体 CN Normal" panose="020B0400000000000000" pitchFamily="34" charset="-122"/>
              </a:endParaRPr>
            </a:p>
          </p:txBody>
        </p:sp>
      </p:grpSp>
      <p:grpSp>
        <p:nvGrpSpPr>
          <p:cNvPr id="40" name="组合 39"/>
          <p:cNvGrpSpPr/>
          <p:nvPr/>
        </p:nvGrpSpPr>
        <p:grpSpPr>
          <a:xfrm>
            <a:off x="3573600" y="2989272"/>
            <a:ext cx="1159908" cy="1159908"/>
            <a:chOff x="4891182" y="2450511"/>
            <a:chExt cx="1159908" cy="1159908"/>
          </a:xfrm>
        </p:grpSpPr>
        <p:sp>
          <p:nvSpPr>
            <p:cNvPr id="33" name="任意多边形: 形状 32"/>
            <p:cNvSpPr/>
            <p:nvPr/>
          </p:nvSpPr>
          <p:spPr>
            <a:xfrm rot="5400000">
              <a:off x="4891182" y="2450511"/>
              <a:ext cx="1159908" cy="1159908"/>
            </a:xfrm>
            <a:custGeom>
              <a:avLst/>
              <a:gdLst>
                <a:gd name="connsiteX0" fmla="*/ 0 w 1159908"/>
                <a:gd name="connsiteY0" fmla="*/ 1159907 h 1159908"/>
                <a:gd name="connsiteX1" fmla="*/ 0 w 1159908"/>
                <a:gd name="connsiteY1" fmla="*/ 579954 h 1159908"/>
                <a:gd name="connsiteX2" fmla="*/ 579954 w 1159908"/>
                <a:gd name="connsiteY2" fmla="*/ 0 h 1159908"/>
                <a:gd name="connsiteX3" fmla="*/ 879733 w 1159908"/>
                <a:gd name="connsiteY3" fmla="*/ 0 h 1159908"/>
                <a:gd name="connsiteX4" fmla="*/ 881788 w 1159908"/>
                <a:gd name="connsiteY4" fmla="*/ 20387 h 1159908"/>
                <a:gd name="connsiteX5" fmla="*/ 1133908 w 1159908"/>
                <a:gd name="connsiteY5" fmla="*/ 272507 h 1159908"/>
                <a:gd name="connsiteX6" fmla="*/ 1159908 w 1159908"/>
                <a:gd name="connsiteY6" fmla="*/ 275128 h 1159908"/>
                <a:gd name="connsiteX7" fmla="*/ 1159908 w 1159908"/>
                <a:gd name="connsiteY7" fmla="*/ 579954 h 1159908"/>
                <a:gd name="connsiteX8" fmla="*/ 579954 w 1159908"/>
                <a:gd name="connsiteY8" fmla="*/ 1159908 h 115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9908" h="1159908">
                  <a:moveTo>
                    <a:pt x="0" y="1159907"/>
                  </a:moveTo>
                  <a:lnTo>
                    <a:pt x="0" y="579954"/>
                  </a:lnTo>
                  <a:cubicBezTo>
                    <a:pt x="0" y="259654"/>
                    <a:pt x="259654" y="0"/>
                    <a:pt x="579954" y="0"/>
                  </a:cubicBezTo>
                  <a:lnTo>
                    <a:pt x="879733" y="0"/>
                  </a:lnTo>
                  <a:lnTo>
                    <a:pt x="881788" y="20387"/>
                  </a:lnTo>
                  <a:cubicBezTo>
                    <a:pt x="907684" y="146937"/>
                    <a:pt x="1007359" y="246611"/>
                    <a:pt x="1133908" y="272507"/>
                  </a:cubicBezTo>
                  <a:lnTo>
                    <a:pt x="1159908" y="275128"/>
                  </a:lnTo>
                  <a:lnTo>
                    <a:pt x="1159908" y="579954"/>
                  </a:lnTo>
                  <a:cubicBezTo>
                    <a:pt x="1159908" y="900254"/>
                    <a:pt x="900254" y="1159908"/>
                    <a:pt x="579954" y="1159908"/>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5071090" y="2738078"/>
              <a:ext cx="800093" cy="584775"/>
            </a:xfrm>
            <a:prstGeom prst="rect">
              <a:avLst/>
            </a:prstGeom>
            <a:noFill/>
          </p:spPr>
          <p:txBody>
            <a:bodyPr wrap="square" rtlCol="0">
              <a:spAutoFit/>
            </a:bodyPr>
            <a:lstStyle/>
            <a:p>
              <a:pPr algn="ctr"/>
              <a:r>
                <a:rPr lang="en-US" altLang="zh-CN" sz="3200" dirty="0">
                  <a:solidFill>
                    <a:schemeClr val="bg1"/>
                  </a:solidFill>
                  <a:latin typeface="思源黑体 CN Normal" panose="020B0400000000000000" pitchFamily="34" charset="-122"/>
                  <a:ea typeface="思源黑体 CN Normal" panose="020B0400000000000000" pitchFamily="34" charset="-122"/>
                </a:rPr>
                <a:t>01</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41" name="组合 40"/>
          <p:cNvGrpSpPr/>
          <p:nvPr/>
        </p:nvGrpSpPr>
        <p:grpSpPr>
          <a:xfrm>
            <a:off x="4823331" y="2989272"/>
            <a:ext cx="1159907" cy="1159909"/>
            <a:chOff x="6140912" y="2450512"/>
            <a:chExt cx="1159907" cy="1159909"/>
          </a:xfrm>
        </p:grpSpPr>
        <p:sp>
          <p:nvSpPr>
            <p:cNvPr id="37" name="任意多边形: 形状 36"/>
            <p:cNvSpPr/>
            <p:nvPr/>
          </p:nvSpPr>
          <p:spPr>
            <a:xfrm>
              <a:off x="6140912" y="2450512"/>
              <a:ext cx="1159907" cy="1159909"/>
            </a:xfrm>
            <a:custGeom>
              <a:avLst/>
              <a:gdLst>
                <a:gd name="connsiteX0" fmla="*/ 579954 w 1159907"/>
                <a:gd name="connsiteY0" fmla="*/ 0 h 1159909"/>
                <a:gd name="connsiteX1" fmla="*/ 1159907 w 1159907"/>
                <a:gd name="connsiteY1" fmla="*/ 0 h 1159909"/>
                <a:gd name="connsiteX2" fmla="*/ 1159907 w 1159907"/>
                <a:gd name="connsiteY2" fmla="*/ 579955 h 1159909"/>
                <a:gd name="connsiteX3" fmla="*/ 579953 w 1159907"/>
                <a:gd name="connsiteY3" fmla="*/ 1159909 h 1159909"/>
                <a:gd name="connsiteX4" fmla="*/ 275127 w 1159907"/>
                <a:gd name="connsiteY4" fmla="*/ 1159909 h 1159909"/>
                <a:gd name="connsiteX5" fmla="*/ 272506 w 1159907"/>
                <a:gd name="connsiteY5" fmla="*/ 1133908 h 1159909"/>
                <a:gd name="connsiteX6" fmla="*/ 20386 w 1159907"/>
                <a:gd name="connsiteY6" fmla="*/ 881788 h 1159909"/>
                <a:gd name="connsiteX7" fmla="*/ 0 w 1159907"/>
                <a:gd name="connsiteY7" fmla="*/ 879733 h 1159909"/>
                <a:gd name="connsiteX8" fmla="*/ 0 w 1159907"/>
                <a:gd name="connsiteY8" fmla="*/ 579954 h 1159909"/>
                <a:gd name="connsiteX9" fmla="*/ 579954 w 1159907"/>
                <a:gd name="connsiteY9" fmla="*/ 0 h 11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9907" h="1159909">
                  <a:moveTo>
                    <a:pt x="579954" y="0"/>
                  </a:moveTo>
                  <a:lnTo>
                    <a:pt x="1159907" y="0"/>
                  </a:lnTo>
                  <a:lnTo>
                    <a:pt x="1159907" y="579955"/>
                  </a:lnTo>
                  <a:cubicBezTo>
                    <a:pt x="1159907" y="900255"/>
                    <a:pt x="900253" y="1159909"/>
                    <a:pt x="579953" y="1159909"/>
                  </a:cubicBezTo>
                  <a:lnTo>
                    <a:pt x="275127" y="1159909"/>
                  </a:lnTo>
                  <a:lnTo>
                    <a:pt x="272506" y="1133908"/>
                  </a:lnTo>
                  <a:cubicBezTo>
                    <a:pt x="246610" y="1007358"/>
                    <a:pt x="146935" y="907684"/>
                    <a:pt x="20386" y="881788"/>
                  </a:cubicBezTo>
                  <a:lnTo>
                    <a:pt x="0" y="879733"/>
                  </a:lnTo>
                  <a:lnTo>
                    <a:pt x="0" y="579954"/>
                  </a:lnTo>
                  <a:cubicBezTo>
                    <a:pt x="0" y="259654"/>
                    <a:pt x="259654" y="0"/>
                    <a:pt x="579954"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320819" y="2738079"/>
              <a:ext cx="800093" cy="584775"/>
            </a:xfrm>
            <a:prstGeom prst="rect">
              <a:avLst/>
            </a:prstGeom>
            <a:noFill/>
          </p:spPr>
          <p:txBody>
            <a:bodyPr wrap="square" rtlCol="0">
              <a:spAutoFit/>
            </a:bodyPr>
            <a:lstStyle/>
            <a:p>
              <a:pPr algn="ctr"/>
              <a:r>
                <a:rPr lang="en-US" altLang="zh-CN" sz="3200" dirty="0">
                  <a:solidFill>
                    <a:schemeClr val="bg1"/>
                  </a:solidFill>
                  <a:latin typeface="思源黑体 CN Normal" panose="020B0400000000000000" pitchFamily="34" charset="-122"/>
                  <a:ea typeface="思源黑体 CN Normal" panose="020B0400000000000000" pitchFamily="34" charset="-122"/>
                </a:rPr>
                <a:t>02</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42" name="组合 41"/>
          <p:cNvGrpSpPr/>
          <p:nvPr/>
        </p:nvGrpSpPr>
        <p:grpSpPr>
          <a:xfrm>
            <a:off x="3573601" y="4227774"/>
            <a:ext cx="1159907" cy="1159909"/>
            <a:chOff x="4891182" y="3689014"/>
            <a:chExt cx="1159907" cy="1159909"/>
          </a:xfrm>
        </p:grpSpPr>
        <p:sp>
          <p:nvSpPr>
            <p:cNvPr id="38" name="任意多边形: 形状 37"/>
            <p:cNvSpPr/>
            <p:nvPr/>
          </p:nvSpPr>
          <p:spPr>
            <a:xfrm rot="10800000">
              <a:off x="4891182" y="3689014"/>
              <a:ext cx="1159907" cy="1159909"/>
            </a:xfrm>
            <a:custGeom>
              <a:avLst/>
              <a:gdLst>
                <a:gd name="connsiteX0" fmla="*/ 579953 w 1159907"/>
                <a:gd name="connsiteY0" fmla="*/ 1159909 h 1159909"/>
                <a:gd name="connsiteX1" fmla="*/ 275127 w 1159907"/>
                <a:gd name="connsiteY1" fmla="*/ 1159909 h 1159909"/>
                <a:gd name="connsiteX2" fmla="*/ 272506 w 1159907"/>
                <a:gd name="connsiteY2" fmla="*/ 1133908 h 1159909"/>
                <a:gd name="connsiteX3" fmla="*/ 20386 w 1159907"/>
                <a:gd name="connsiteY3" fmla="*/ 881788 h 1159909"/>
                <a:gd name="connsiteX4" fmla="*/ 0 w 1159907"/>
                <a:gd name="connsiteY4" fmla="*/ 879733 h 1159909"/>
                <a:gd name="connsiteX5" fmla="*/ 0 w 1159907"/>
                <a:gd name="connsiteY5" fmla="*/ 579954 h 1159909"/>
                <a:gd name="connsiteX6" fmla="*/ 579954 w 1159907"/>
                <a:gd name="connsiteY6" fmla="*/ 0 h 1159909"/>
                <a:gd name="connsiteX7" fmla="*/ 1159907 w 1159907"/>
                <a:gd name="connsiteY7" fmla="*/ 0 h 1159909"/>
                <a:gd name="connsiteX8" fmla="*/ 1159907 w 1159907"/>
                <a:gd name="connsiteY8" fmla="*/ 579955 h 1159909"/>
                <a:gd name="connsiteX9" fmla="*/ 579953 w 1159907"/>
                <a:gd name="connsiteY9" fmla="*/ 1159909 h 11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9907" h="1159909">
                  <a:moveTo>
                    <a:pt x="579953" y="1159909"/>
                  </a:moveTo>
                  <a:lnTo>
                    <a:pt x="275127" y="1159909"/>
                  </a:lnTo>
                  <a:lnTo>
                    <a:pt x="272506" y="1133908"/>
                  </a:lnTo>
                  <a:cubicBezTo>
                    <a:pt x="246611" y="1007358"/>
                    <a:pt x="146936" y="907684"/>
                    <a:pt x="20386" y="881788"/>
                  </a:cubicBezTo>
                  <a:lnTo>
                    <a:pt x="0" y="879733"/>
                  </a:lnTo>
                  <a:lnTo>
                    <a:pt x="0" y="579954"/>
                  </a:lnTo>
                  <a:cubicBezTo>
                    <a:pt x="0" y="259654"/>
                    <a:pt x="259654" y="0"/>
                    <a:pt x="579954" y="0"/>
                  </a:cubicBezTo>
                  <a:lnTo>
                    <a:pt x="1159907" y="0"/>
                  </a:lnTo>
                  <a:lnTo>
                    <a:pt x="1159907" y="579955"/>
                  </a:lnTo>
                  <a:cubicBezTo>
                    <a:pt x="1159907" y="900255"/>
                    <a:pt x="900253" y="1159909"/>
                    <a:pt x="579953" y="115990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71090" y="3976581"/>
              <a:ext cx="800093" cy="584775"/>
            </a:xfrm>
            <a:prstGeom prst="rect">
              <a:avLst/>
            </a:prstGeom>
            <a:noFill/>
          </p:spPr>
          <p:txBody>
            <a:bodyPr wrap="square" rtlCol="0">
              <a:spAutoFit/>
            </a:bodyPr>
            <a:lstStyle/>
            <a:p>
              <a:pPr algn="ctr"/>
              <a:r>
                <a:rPr lang="en-US" altLang="zh-CN" sz="3200" dirty="0">
                  <a:solidFill>
                    <a:schemeClr val="bg1"/>
                  </a:solidFill>
                  <a:latin typeface="思源黑体 CN Normal" panose="020B0400000000000000" pitchFamily="34" charset="-122"/>
                  <a:ea typeface="思源黑体 CN Normal" panose="020B0400000000000000" pitchFamily="34" charset="-122"/>
                </a:rPr>
                <a:t>03</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43" name="组合 42"/>
          <p:cNvGrpSpPr/>
          <p:nvPr/>
        </p:nvGrpSpPr>
        <p:grpSpPr>
          <a:xfrm>
            <a:off x="4823330" y="4227774"/>
            <a:ext cx="1159908" cy="1159908"/>
            <a:chOff x="6140911" y="3689014"/>
            <a:chExt cx="1159908" cy="1159908"/>
          </a:xfrm>
        </p:grpSpPr>
        <p:sp>
          <p:nvSpPr>
            <p:cNvPr id="39" name="任意多边形: 形状 38"/>
            <p:cNvSpPr/>
            <p:nvPr/>
          </p:nvSpPr>
          <p:spPr>
            <a:xfrm rot="16200000">
              <a:off x="6140911" y="3689014"/>
              <a:ext cx="1159908" cy="1159908"/>
            </a:xfrm>
            <a:custGeom>
              <a:avLst/>
              <a:gdLst>
                <a:gd name="connsiteX0" fmla="*/ 1159908 w 1159908"/>
                <a:gd name="connsiteY0" fmla="*/ 275127 h 1159908"/>
                <a:gd name="connsiteX1" fmla="*/ 1159908 w 1159908"/>
                <a:gd name="connsiteY1" fmla="*/ 579954 h 1159908"/>
                <a:gd name="connsiteX2" fmla="*/ 579954 w 1159908"/>
                <a:gd name="connsiteY2" fmla="*/ 1159908 h 1159908"/>
                <a:gd name="connsiteX3" fmla="*/ 0 w 1159908"/>
                <a:gd name="connsiteY3" fmla="*/ 1159907 h 1159908"/>
                <a:gd name="connsiteX4" fmla="*/ 0 w 1159908"/>
                <a:gd name="connsiteY4" fmla="*/ 579954 h 1159908"/>
                <a:gd name="connsiteX5" fmla="*/ 579954 w 1159908"/>
                <a:gd name="connsiteY5" fmla="*/ 0 h 1159908"/>
                <a:gd name="connsiteX6" fmla="*/ 879733 w 1159908"/>
                <a:gd name="connsiteY6" fmla="*/ 0 h 1159908"/>
                <a:gd name="connsiteX7" fmla="*/ 881788 w 1159908"/>
                <a:gd name="connsiteY7" fmla="*/ 20386 h 1159908"/>
                <a:gd name="connsiteX8" fmla="*/ 1133908 w 1159908"/>
                <a:gd name="connsiteY8" fmla="*/ 272506 h 115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9908" h="1159908">
                  <a:moveTo>
                    <a:pt x="1159908" y="275127"/>
                  </a:moveTo>
                  <a:lnTo>
                    <a:pt x="1159908" y="579954"/>
                  </a:lnTo>
                  <a:cubicBezTo>
                    <a:pt x="1159908" y="900254"/>
                    <a:pt x="900254" y="1159908"/>
                    <a:pt x="579954" y="1159908"/>
                  </a:cubicBezTo>
                  <a:lnTo>
                    <a:pt x="0" y="1159907"/>
                  </a:lnTo>
                  <a:lnTo>
                    <a:pt x="0" y="579954"/>
                  </a:lnTo>
                  <a:cubicBezTo>
                    <a:pt x="0" y="259654"/>
                    <a:pt x="259654" y="0"/>
                    <a:pt x="579954" y="0"/>
                  </a:cubicBezTo>
                  <a:lnTo>
                    <a:pt x="879733" y="0"/>
                  </a:lnTo>
                  <a:lnTo>
                    <a:pt x="881788" y="20386"/>
                  </a:lnTo>
                  <a:cubicBezTo>
                    <a:pt x="907684" y="146936"/>
                    <a:pt x="1007359" y="246610"/>
                    <a:pt x="1133908" y="272506"/>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320819" y="3976581"/>
              <a:ext cx="800093" cy="584775"/>
            </a:xfrm>
            <a:prstGeom prst="rect">
              <a:avLst/>
            </a:prstGeom>
            <a:noFill/>
          </p:spPr>
          <p:txBody>
            <a:bodyPr wrap="square" rtlCol="0">
              <a:spAutoFit/>
            </a:bodyPr>
            <a:lstStyle/>
            <a:p>
              <a:pPr algn="ctr"/>
              <a:r>
                <a:rPr lang="en-US" altLang="zh-CN" sz="3200" dirty="0">
                  <a:solidFill>
                    <a:schemeClr val="bg1"/>
                  </a:solidFill>
                  <a:latin typeface="思源黑体 CN Normal" panose="020B0400000000000000" pitchFamily="34" charset="-122"/>
                  <a:ea typeface="思源黑体 CN Normal" panose="020B0400000000000000" pitchFamily="34" charset="-122"/>
                </a:rPr>
                <a:t>04</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13" name="文本框 12"/>
          <p:cNvSpPr txBox="1"/>
          <p:nvPr/>
        </p:nvSpPr>
        <p:spPr>
          <a:xfrm flipH="1">
            <a:off x="1055370" y="401320"/>
            <a:ext cx="4505960" cy="337185"/>
          </a:xfrm>
          <a:prstGeom prst="rect">
            <a:avLst/>
          </a:prstGeom>
          <a:noFill/>
        </p:spPr>
        <p:txBody>
          <a:bodyPr wrap="square" rtlCol="0">
            <a:spAutoFit/>
          </a:bodyPr>
          <a:lstStyle/>
          <a:p>
            <a:r>
              <a:rPr lang="zh-CN" altLang="en-US" sz="1600">
                <a:solidFill>
                  <a:srgbClr val="002060"/>
                </a:solidFill>
                <a:latin typeface="思源黑体 CN Normal" panose="020B0400000000000000" pitchFamily="34" charset="-122"/>
                <a:ea typeface="思源黑体 CN Normal" panose="020B0400000000000000" pitchFamily="34" charset="-122"/>
                <a:sym typeface="+mn-ea"/>
              </a:rPr>
              <a:t>智能预测与健康管理</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2" name="组合 1"/>
          <p:cNvGrpSpPr/>
          <p:nvPr userDrawn="1"/>
        </p:nvGrpSpPr>
        <p:grpSpPr>
          <a:xfrm>
            <a:off x="695325" y="389385"/>
            <a:ext cx="360000" cy="360000"/>
            <a:chOff x="695325" y="379860"/>
            <a:chExt cx="360000" cy="360000"/>
          </a:xfrm>
        </p:grpSpPr>
        <p:sp>
          <p:nvSpPr>
            <p:cNvPr id="3" name="矩形 2"/>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03</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34" name="直角三角形 33"/>
          <p:cNvSpPr/>
          <p:nvPr/>
        </p:nvSpPr>
        <p:spPr>
          <a:xfrm rot="16200000" flipH="1">
            <a:off x="6239838" y="-110160"/>
            <a:ext cx="5875472" cy="6028854"/>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87832" y="-33469"/>
            <a:ext cx="4004168" cy="6006252"/>
          </a:xfrm>
          <a:custGeom>
            <a:avLst/>
            <a:gdLst>
              <a:gd name="connsiteX0" fmla="*/ 0 w 5631870"/>
              <a:gd name="connsiteY0" fmla="*/ 0 h 6159795"/>
              <a:gd name="connsiteX1" fmla="*/ 5631870 w 5631870"/>
              <a:gd name="connsiteY1" fmla="*/ 0 h 6159795"/>
              <a:gd name="connsiteX2" fmla="*/ 5631870 w 5631870"/>
              <a:gd name="connsiteY2" fmla="*/ 6159795 h 6159795"/>
              <a:gd name="connsiteX3" fmla="*/ 5574137 w 5631870"/>
              <a:gd name="connsiteY3" fmla="*/ 6159795 h 6159795"/>
              <a:gd name="connsiteX4" fmla="*/ 0 w 5631870"/>
              <a:gd name="connsiteY4" fmla="*/ 44416 h 6159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870" h="6159795">
                <a:moveTo>
                  <a:pt x="0" y="0"/>
                </a:moveTo>
                <a:lnTo>
                  <a:pt x="5631870" y="0"/>
                </a:lnTo>
                <a:lnTo>
                  <a:pt x="5631870" y="6159795"/>
                </a:lnTo>
                <a:lnTo>
                  <a:pt x="5574137" y="6159795"/>
                </a:lnTo>
                <a:lnTo>
                  <a:pt x="0" y="44416"/>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500"/>
                                        <p:tgtEl>
                                          <p:spTgt spid="34"/>
                                        </p:tgtEl>
                                      </p:cBhvr>
                                    </p:animEffect>
                                  </p:childTnLst>
                                </p:cTn>
                              </p:par>
                            </p:childTnLst>
                          </p:cTn>
                        </p:par>
                        <p:par>
                          <p:cTn id="21" fill="hold">
                            <p:stCondLst>
                              <p:cond delay="2500"/>
                            </p:stCondLst>
                            <p:childTnLst>
                              <p:par>
                                <p:cTn id="22" presetID="49" presetClass="entr" presetSubtype="0" decel="100000"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1750" fill="hold"/>
                                        <p:tgtEl>
                                          <p:spTgt spid="40"/>
                                        </p:tgtEl>
                                        <p:attrNameLst>
                                          <p:attrName>ppt_w</p:attrName>
                                        </p:attrNameLst>
                                      </p:cBhvr>
                                      <p:tavLst>
                                        <p:tav tm="0">
                                          <p:val>
                                            <p:fltVal val="0"/>
                                          </p:val>
                                        </p:tav>
                                        <p:tav tm="100000">
                                          <p:val>
                                            <p:strVal val="#ppt_w"/>
                                          </p:val>
                                        </p:tav>
                                      </p:tavLst>
                                    </p:anim>
                                    <p:anim calcmode="lin" valueType="num">
                                      <p:cBhvr>
                                        <p:cTn id="25" dur="1750" fill="hold"/>
                                        <p:tgtEl>
                                          <p:spTgt spid="40"/>
                                        </p:tgtEl>
                                        <p:attrNameLst>
                                          <p:attrName>ppt_h</p:attrName>
                                        </p:attrNameLst>
                                      </p:cBhvr>
                                      <p:tavLst>
                                        <p:tav tm="0">
                                          <p:val>
                                            <p:fltVal val="0"/>
                                          </p:val>
                                        </p:tav>
                                        <p:tav tm="100000">
                                          <p:val>
                                            <p:strVal val="#ppt_h"/>
                                          </p:val>
                                        </p:tav>
                                      </p:tavLst>
                                    </p:anim>
                                    <p:anim calcmode="lin" valueType="num">
                                      <p:cBhvr>
                                        <p:cTn id="26" dur="1750" fill="hold"/>
                                        <p:tgtEl>
                                          <p:spTgt spid="40"/>
                                        </p:tgtEl>
                                        <p:attrNameLst>
                                          <p:attrName>style.rotation</p:attrName>
                                        </p:attrNameLst>
                                      </p:cBhvr>
                                      <p:tavLst>
                                        <p:tav tm="0">
                                          <p:val>
                                            <p:fltVal val="360"/>
                                          </p:val>
                                        </p:tav>
                                        <p:tav tm="100000">
                                          <p:val>
                                            <p:fltVal val="0"/>
                                          </p:val>
                                        </p:tav>
                                      </p:tavLst>
                                    </p:anim>
                                    <p:animEffect transition="in" filter="fade">
                                      <p:cBhvr>
                                        <p:cTn id="27" dur="1750"/>
                                        <p:tgtEl>
                                          <p:spTgt spid="40"/>
                                        </p:tgtEl>
                                      </p:cBhvr>
                                    </p:animEffect>
                                  </p:childTnLst>
                                </p:cTn>
                              </p:par>
                              <p:par>
                                <p:cTn id="28" presetID="49" presetClass="entr" presetSubtype="0" decel="100000" fill="hold" nodeType="withEffect">
                                  <p:stCondLst>
                                    <p:cond delay="25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750" fill="hold"/>
                                        <p:tgtEl>
                                          <p:spTgt spid="41"/>
                                        </p:tgtEl>
                                        <p:attrNameLst>
                                          <p:attrName>ppt_w</p:attrName>
                                        </p:attrNameLst>
                                      </p:cBhvr>
                                      <p:tavLst>
                                        <p:tav tm="0">
                                          <p:val>
                                            <p:fltVal val="0"/>
                                          </p:val>
                                        </p:tav>
                                        <p:tav tm="100000">
                                          <p:val>
                                            <p:strVal val="#ppt_w"/>
                                          </p:val>
                                        </p:tav>
                                      </p:tavLst>
                                    </p:anim>
                                    <p:anim calcmode="lin" valueType="num">
                                      <p:cBhvr>
                                        <p:cTn id="31" dur="1750" fill="hold"/>
                                        <p:tgtEl>
                                          <p:spTgt spid="41"/>
                                        </p:tgtEl>
                                        <p:attrNameLst>
                                          <p:attrName>ppt_h</p:attrName>
                                        </p:attrNameLst>
                                      </p:cBhvr>
                                      <p:tavLst>
                                        <p:tav tm="0">
                                          <p:val>
                                            <p:fltVal val="0"/>
                                          </p:val>
                                        </p:tav>
                                        <p:tav tm="100000">
                                          <p:val>
                                            <p:strVal val="#ppt_h"/>
                                          </p:val>
                                        </p:tav>
                                      </p:tavLst>
                                    </p:anim>
                                    <p:anim calcmode="lin" valueType="num">
                                      <p:cBhvr>
                                        <p:cTn id="32" dur="1750" fill="hold"/>
                                        <p:tgtEl>
                                          <p:spTgt spid="41"/>
                                        </p:tgtEl>
                                        <p:attrNameLst>
                                          <p:attrName>style.rotation</p:attrName>
                                        </p:attrNameLst>
                                      </p:cBhvr>
                                      <p:tavLst>
                                        <p:tav tm="0">
                                          <p:val>
                                            <p:fltVal val="360"/>
                                          </p:val>
                                        </p:tav>
                                        <p:tav tm="100000">
                                          <p:val>
                                            <p:fltVal val="0"/>
                                          </p:val>
                                        </p:tav>
                                      </p:tavLst>
                                    </p:anim>
                                    <p:animEffect transition="in" filter="fade">
                                      <p:cBhvr>
                                        <p:cTn id="33" dur="1750"/>
                                        <p:tgtEl>
                                          <p:spTgt spid="41"/>
                                        </p:tgtEl>
                                      </p:cBhvr>
                                    </p:animEffect>
                                  </p:childTnLst>
                                </p:cTn>
                              </p:par>
                              <p:par>
                                <p:cTn id="34" presetID="49" presetClass="entr" presetSubtype="0" decel="100000" fill="hold" nodeType="withEffect">
                                  <p:stCondLst>
                                    <p:cond delay="500"/>
                                  </p:stCondLst>
                                  <p:childTnLst>
                                    <p:set>
                                      <p:cBhvr>
                                        <p:cTn id="35" dur="1" fill="hold">
                                          <p:stCondLst>
                                            <p:cond delay="0"/>
                                          </p:stCondLst>
                                        </p:cTn>
                                        <p:tgtEl>
                                          <p:spTgt spid="42"/>
                                        </p:tgtEl>
                                        <p:attrNameLst>
                                          <p:attrName>style.visibility</p:attrName>
                                        </p:attrNameLst>
                                      </p:cBhvr>
                                      <p:to>
                                        <p:strVal val="visible"/>
                                      </p:to>
                                    </p:set>
                                    <p:anim calcmode="lin" valueType="num">
                                      <p:cBhvr>
                                        <p:cTn id="36" dur="1750" fill="hold"/>
                                        <p:tgtEl>
                                          <p:spTgt spid="42"/>
                                        </p:tgtEl>
                                        <p:attrNameLst>
                                          <p:attrName>ppt_w</p:attrName>
                                        </p:attrNameLst>
                                      </p:cBhvr>
                                      <p:tavLst>
                                        <p:tav tm="0">
                                          <p:val>
                                            <p:fltVal val="0"/>
                                          </p:val>
                                        </p:tav>
                                        <p:tav tm="100000">
                                          <p:val>
                                            <p:strVal val="#ppt_w"/>
                                          </p:val>
                                        </p:tav>
                                      </p:tavLst>
                                    </p:anim>
                                    <p:anim calcmode="lin" valueType="num">
                                      <p:cBhvr>
                                        <p:cTn id="37" dur="1750" fill="hold"/>
                                        <p:tgtEl>
                                          <p:spTgt spid="42"/>
                                        </p:tgtEl>
                                        <p:attrNameLst>
                                          <p:attrName>ppt_h</p:attrName>
                                        </p:attrNameLst>
                                      </p:cBhvr>
                                      <p:tavLst>
                                        <p:tav tm="0">
                                          <p:val>
                                            <p:fltVal val="0"/>
                                          </p:val>
                                        </p:tav>
                                        <p:tav tm="100000">
                                          <p:val>
                                            <p:strVal val="#ppt_h"/>
                                          </p:val>
                                        </p:tav>
                                      </p:tavLst>
                                    </p:anim>
                                    <p:anim calcmode="lin" valueType="num">
                                      <p:cBhvr>
                                        <p:cTn id="38" dur="1750" fill="hold"/>
                                        <p:tgtEl>
                                          <p:spTgt spid="42"/>
                                        </p:tgtEl>
                                        <p:attrNameLst>
                                          <p:attrName>style.rotation</p:attrName>
                                        </p:attrNameLst>
                                      </p:cBhvr>
                                      <p:tavLst>
                                        <p:tav tm="0">
                                          <p:val>
                                            <p:fltVal val="360"/>
                                          </p:val>
                                        </p:tav>
                                        <p:tav tm="100000">
                                          <p:val>
                                            <p:fltVal val="0"/>
                                          </p:val>
                                        </p:tav>
                                      </p:tavLst>
                                    </p:anim>
                                    <p:animEffect transition="in" filter="fade">
                                      <p:cBhvr>
                                        <p:cTn id="39" dur="1750"/>
                                        <p:tgtEl>
                                          <p:spTgt spid="42"/>
                                        </p:tgtEl>
                                      </p:cBhvr>
                                    </p:animEffect>
                                  </p:childTnLst>
                                </p:cTn>
                              </p:par>
                              <p:par>
                                <p:cTn id="40" presetID="49" presetClass="entr" presetSubtype="0" decel="100000" fill="hold" nodeType="withEffect">
                                  <p:stCondLst>
                                    <p:cond delay="750"/>
                                  </p:stCondLst>
                                  <p:childTnLst>
                                    <p:set>
                                      <p:cBhvr>
                                        <p:cTn id="41" dur="1" fill="hold">
                                          <p:stCondLst>
                                            <p:cond delay="0"/>
                                          </p:stCondLst>
                                        </p:cTn>
                                        <p:tgtEl>
                                          <p:spTgt spid="43"/>
                                        </p:tgtEl>
                                        <p:attrNameLst>
                                          <p:attrName>style.visibility</p:attrName>
                                        </p:attrNameLst>
                                      </p:cBhvr>
                                      <p:to>
                                        <p:strVal val="visible"/>
                                      </p:to>
                                    </p:set>
                                    <p:anim calcmode="lin" valueType="num">
                                      <p:cBhvr>
                                        <p:cTn id="42" dur="1750" fill="hold"/>
                                        <p:tgtEl>
                                          <p:spTgt spid="43"/>
                                        </p:tgtEl>
                                        <p:attrNameLst>
                                          <p:attrName>ppt_w</p:attrName>
                                        </p:attrNameLst>
                                      </p:cBhvr>
                                      <p:tavLst>
                                        <p:tav tm="0">
                                          <p:val>
                                            <p:fltVal val="0"/>
                                          </p:val>
                                        </p:tav>
                                        <p:tav tm="100000">
                                          <p:val>
                                            <p:strVal val="#ppt_w"/>
                                          </p:val>
                                        </p:tav>
                                      </p:tavLst>
                                    </p:anim>
                                    <p:anim calcmode="lin" valueType="num">
                                      <p:cBhvr>
                                        <p:cTn id="43" dur="1750" fill="hold"/>
                                        <p:tgtEl>
                                          <p:spTgt spid="43"/>
                                        </p:tgtEl>
                                        <p:attrNameLst>
                                          <p:attrName>ppt_h</p:attrName>
                                        </p:attrNameLst>
                                      </p:cBhvr>
                                      <p:tavLst>
                                        <p:tav tm="0">
                                          <p:val>
                                            <p:fltVal val="0"/>
                                          </p:val>
                                        </p:tav>
                                        <p:tav tm="100000">
                                          <p:val>
                                            <p:strVal val="#ppt_h"/>
                                          </p:val>
                                        </p:tav>
                                      </p:tavLst>
                                    </p:anim>
                                    <p:anim calcmode="lin" valueType="num">
                                      <p:cBhvr>
                                        <p:cTn id="44" dur="1750" fill="hold"/>
                                        <p:tgtEl>
                                          <p:spTgt spid="43"/>
                                        </p:tgtEl>
                                        <p:attrNameLst>
                                          <p:attrName>style.rotation</p:attrName>
                                        </p:attrNameLst>
                                      </p:cBhvr>
                                      <p:tavLst>
                                        <p:tav tm="0">
                                          <p:val>
                                            <p:fltVal val="360"/>
                                          </p:val>
                                        </p:tav>
                                        <p:tav tm="100000">
                                          <p:val>
                                            <p:fltVal val="0"/>
                                          </p:val>
                                        </p:tav>
                                      </p:tavLst>
                                    </p:anim>
                                    <p:animEffect transition="in" filter="fade">
                                      <p:cBhvr>
                                        <p:cTn id="45" dur="1750"/>
                                        <p:tgtEl>
                                          <p:spTgt spid="43"/>
                                        </p:tgtEl>
                                      </p:cBhvr>
                                    </p:animEffect>
                                  </p:childTnLst>
                                </p:cTn>
                              </p:par>
                            </p:childTnLst>
                          </p:cTn>
                        </p:par>
                        <p:par>
                          <p:cTn id="46" fill="hold">
                            <p:stCondLst>
                              <p:cond delay="4500"/>
                            </p:stCondLst>
                            <p:childTnLst>
                              <p:par>
                                <p:cTn id="47" presetID="2" presetClass="entr" presetSubtype="8" decel="10000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500" fill="hold"/>
                                        <p:tgtEl>
                                          <p:spTgt spid="10"/>
                                        </p:tgtEl>
                                        <p:attrNameLst>
                                          <p:attrName>ppt_x</p:attrName>
                                        </p:attrNameLst>
                                      </p:cBhvr>
                                      <p:tavLst>
                                        <p:tav tm="0">
                                          <p:val>
                                            <p:strVal val="0-#ppt_w/2"/>
                                          </p:val>
                                        </p:tav>
                                        <p:tav tm="100000">
                                          <p:val>
                                            <p:strVal val="#ppt_x"/>
                                          </p:val>
                                        </p:tav>
                                      </p:tavLst>
                                    </p:anim>
                                    <p:anim calcmode="lin" valueType="num">
                                      <p:cBhvr additive="base">
                                        <p:cTn id="50" dur="150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25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1500" fill="hold"/>
                                        <p:tgtEl>
                                          <p:spTgt spid="14"/>
                                        </p:tgtEl>
                                        <p:attrNameLst>
                                          <p:attrName>ppt_x</p:attrName>
                                        </p:attrNameLst>
                                      </p:cBhvr>
                                      <p:tavLst>
                                        <p:tav tm="0">
                                          <p:val>
                                            <p:strVal val="0-#ppt_w/2"/>
                                          </p:val>
                                        </p:tav>
                                        <p:tav tm="100000">
                                          <p:val>
                                            <p:strVal val="#ppt_x"/>
                                          </p:val>
                                        </p:tav>
                                      </p:tavLst>
                                    </p:anim>
                                    <p:anim calcmode="lin" valueType="num">
                                      <p:cBhvr additive="base">
                                        <p:cTn id="54" dur="1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2" decel="10000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1500" fill="hold"/>
                                        <p:tgtEl>
                                          <p:spTgt spid="23"/>
                                        </p:tgtEl>
                                        <p:attrNameLst>
                                          <p:attrName>ppt_x</p:attrName>
                                        </p:attrNameLst>
                                      </p:cBhvr>
                                      <p:tavLst>
                                        <p:tav tm="0">
                                          <p:val>
                                            <p:strVal val="1+#ppt_w/2"/>
                                          </p:val>
                                        </p:tav>
                                        <p:tav tm="100000">
                                          <p:val>
                                            <p:strVal val="#ppt_x"/>
                                          </p:val>
                                        </p:tav>
                                      </p:tavLst>
                                    </p:anim>
                                    <p:anim calcmode="lin" valueType="num">
                                      <p:cBhvr additive="base">
                                        <p:cTn id="58" dur="150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75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1500" fill="hold"/>
                                        <p:tgtEl>
                                          <p:spTgt spid="24"/>
                                        </p:tgtEl>
                                        <p:attrNameLst>
                                          <p:attrName>ppt_x</p:attrName>
                                        </p:attrNameLst>
                                      </p:cBhvr>
                                      <p:tavLst>
                                        <p:tav tm="0">
                                          <p:val>
                                            <p:strVal val="1+#ppt_w/2"/>
                                          </p:val>
                                        </p:tav>
                                        <p:tav tm="100000">
                                          <p:val>
                                            <p:strVal val="#ppt_x"/>
                                          </p:val>
                                        </p:tav>
                                      </p:tavLst>
                                    </p:anim>
                                    <p:anim calcmode="lin" valueType="num">
                                      <p:cBhvr additive="base">
                                        <p:cTn id="62"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8813165" y="4543296"/>
            <a:ext cx="2188236" cy="1095886"/>
            <a:chOff x="6405880" y="4167788"/>
            <a:chExt cx="2188236" cy="1095886"/>
          </a:xfrm>
        </p:grpSpPr>
        <p:sp>
          <p:nvSpPr>
            <p:cNvPr id="11" name="文本框 10"/>
            <p:cNvSpPr txBox="1"/>
            <p:nvPr/>
          </p:nvSpPr>
          <p:spPr>
            <a:xfrm>
              <a:off x="6405880" y="4433729"/>
              <a:ext cx="2188236" cy="829945"/>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这一方法不仅可以减少维修成本，还有助于降低停机时间，提高装备的可靠性和可维护性，从而降低运营成本。</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12" name="文本框 11"/>
            <p:cNvSpPr txBox="1"/>
            <p:nvPr/>
          </p:nvSpPr>
          <p:spPr>
            <a:xfrm>
              <a:off x="6510020" y="4167788"/>
              <a:ext cx="1979956" cy="306705"/>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rPr>
                <a:t>降低运营成本</a:t>
              </a:r>
              <a:endPar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28047" y="2002340"/>
            <a:ext cx="2175860" cy="146064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8674" y="2050866"/>
            <a:ext cx="2188236" cy="1363595"/>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5319" y="2002340"/>
            <a:ext cx="2188706" cy="1434818"/>
          </a:xfrm>
          <a:prstGeom prst="rect">
            <a:avLst/>
          </a:prstGeom>
        </p:spPr>
      </p:pic>
      <p:sp>
        <p:nvSpPr>
          <p:cNvPr id="25" name="矩形 24"/>
          <p:cNvSpPr/>
          <p:nvPr/>
        </p:nvSpPr>
        <p:spPr>
          <a:xfrm rot="10800000">
            <a:off x="1424888" y="3370034"/>
            <a:ext cx="2188236" cy="404594"/>
          </a:xfrm>
          <a:prstGeom prst="rect">
            <a:avLst/>
          </a:prstGeom>
          <a:gradFill>
            <a:gsLst>
              <a:gs pos="0">
                <a:srgbClr val="00206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latin typeface="思源黑体 CN Normal" panose="020B0400000000000000" pitchFamily="34" charset="-122"/>
              <a:ea typeface="思源黑体 CN Normal" panose="020B0400000000000000" pitchFamily="34" charset="-122"/>
            </a:endParaRPr>
          </a:p>
        </p:txBody>
      </p:sp>
      <p:grpSp>
        <p:nvGrpSpPr>
          <p:cNvPr id="32" name="组合 31"/>
          <p:cNvGrpSpPr/>
          <p:nvPr/>
        </p:nvGrpSpPr>
        <p:grpSpPr>
          <a:xfrm>
            <a:off x="1414982" y="4543296"/>
            <a:ext cx="2188236" cy="1280671"/>
            <a:chOff x="6405880" y="4167788"/>
            <a:chExt cx="2188236" cy="1280671"/>
          </a:xfrm>
        </p:grpSpPr>
        <p:sp>
          <p:nvSpPr>
            <p:cNvPr id="33" name="文本框 32"/>
            <p:cNvSpPr txBox="1"/>
            <p:nvPr/>
          </p:nvSpPr>
          <p:spPr>
            <a:xfrm>
              <a:off x="6405880" y="4433729"/>
              <a:ext cx="2188236" cy="1014730"/>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于智能预测与健康管理系统提供的数据，管理团队可以做出更明智的决策，包括维修排程、部件更换、飞行计划优化等，以确保装备的最佳性能。</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34" name="文本框 33"/>
            <p:cNvSpPr txBox="1"/>
            <p:nvPr/>
          </p:nvSpPr>
          <p:spPr>
            <a:xfrm>
              <a:off x="6510020" y="4167788"/>
              <a:ext cx="1979956" cy="306705"/>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rPr>
                <a:t>数据驱动决策</a:t>
              </a:r>
              <a:endPar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grpSp>
      <p:grpSp>
        <p:nvGrpSpPr>
          <p:cNvPr id="35" name="组合 34"/>
          <p:cNvGrpSpPr/>
          <p:nvPr/>
        </p:nvGrpSpPr>
        <p:grpSpPr>
          <a:xfrm>
            <a:off x="5115143" y="4543614"/>
            <a:ext cx="2188236" cy="1280671"/>
            <a:chOff x="6405880" y="4167788"/>
            <a:chExt cx="2188236" cy="1280671"/>
          </a:xfrm>
        </p:grpSpPr>
        <p:sp>
          <p:nvSpPr>
            <p:cNvPr id="36" name="文本框 35"/>
            <p:cNvSpPr txBox="1"/>
            <p:nvPr/>
          </p:nvSpPr>
          <p:spPr>
            <a:xfrm>
              <a:off x="6405880" y="4433729"/>
              <a:ext cx="2188236" cy="1014730"/>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rPr>
                <a:t>智能预测与健康管理系统存储大量的维护记录和历史数据，这有助于了解装备的性能趋势，改进维护策略，并支持长期规划。</a:t>
              </a:r>
              <a:endParaRPr lang="zh-CN" altLang="en-US" sz="12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sp>
          <p:nvSpPr>
            <p:cNvPr id="37" name="文本框 36"/>
            <p:cNvSpPr txBox="1"/>
            <p:nvPr/>
          </p:nvSpPr>
          <p:spPr>
            <a:xfrm>
              <a:off x="6510020" y="4167788"/>
              <a:ext cx="1979956" cy="306705"/>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rPr>
                <a:t>维护记录和历史分析</a:t>
              </a:r>
              <a:endParaRPr lang="zh-CN" altLang="en-US" sz="1400" b="1"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grpSp>
      <p:sp>
        <p:nvSpPr>
          <p:cNvPr id="13" name="文本框 12"/>
          <p:cNvSpPr txBox="1"/>
          <p:nvPr/>
        </p:nvSpPr>
        <p:spPr>
          <a:xfrm flipH="1">
            <a:off x="1055325" y="401306"/>
            <a:ext cx="3351118" cy="337185"/>
          </a:xfrm>
          <a:prstGeom prst="rect">
            <a:avLst/>
          </a:prstGeom>
          <a:noFill/>
        </p:spPr>
        <p:txBody>
          <a:bodyPr wrap="square" rtlCol="0">
            <a:spAutoFit/>
          </a:bodyPr>
          <a:lstStyle/>
          <a:p>
            <a:r>
              <a:rPr lang="zh-CN" altLang="en-US" sz="1600">
                <a:solidFill>
                  <a:srgbClr val="002060"/>
                </a:solidFill>
                <a:latin typeface="思源黑体 CN Normal" panose="020B0400000000000000" pitchFamily="34" charset="-122"/>
                <a:ea typeface="思源黑体 CN Normal" panose="020B0400000000000000" pitchFamily="34" charset="-122"/>
                <a:sym typeface="+mn-ea"/>
              </a:rPr>
              <a:t>智能预测与健康管理</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14" name="组合 13"/>
          <p:cNvGrpSpPr/>
          <p:nvPr userDrawn="1"/>
        </p:nvGrpSpPr>
        <p:grpSpPr>
          <a:xfrm>
            <a:off x="695325" y="379860"/>
            <a:ext cx="360000" cy="360000"/>
            <a:chOff x="695325" y="379860"/>
            <a:chExt cx="360000" cy="360000"/>
          </a:xfrm>
        </p:grpSpPr>
        <p:sp>
          <p:nvSpPr>
            <p:cNvPr id="15" name="矩形 14"/>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03</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3" name="直接连接符 2"/>
          <p:cNvCxnSpPr/>
          <p:nvPr/>
        </p:nvCxnSpPr>
        <p:spPr>
          <a:xfrm>
            <a:off x="0" y="4348264"/>
            <a:ext cx="12192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55597" y="4299625"/>
            <a:ext cx="107005" cy="107005"/>
          </a:xfrm>
          <a:prstGeom prst="ellipse">
            <a:avLst/>
          </a:prstGeom>
          <a:solidFill>
            <a:schemeClr val="bg1"/>
          </a:solid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154575" y="4304489"/>
            <a:ext cx="107005" cy="107005"/>
          </a:xfrm>
          <a:prstGeom prst="ellipse">
            <a:avLst/>
          </a:prstGeom>
          <a:solidFill>
            <a:schemeClr val="bg1"/>
          </a:solid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853553" y="4294761"/>
            <a:ext cx="107005" cy="107005"/>
          </a:xfrm>
          <a:prstGeom prst="ellipse">
            <a:avLst/>
          </a:prstGeom>
          <a:solidFill>
            <a:schemeClr val="bg1"/>
          </a:solid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10800000">
            <a:off x="5112544" y="3370034"/>
            <a:ext cx="2188236" cy="404594"/>
          </a:xfrm>
          <a:prstGeom prst="rect">
            <a:avLst/>
          </a:prstGeom>
          <a:gradFill>
            <a:gsLst>
              <a:gs pos="0">
                <a:srgbClr val="00206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latin typeface="思源黑体 CN Normal" panose="020B0400000000000000" pitchFamily="34" charset="-122"/>
              <a:ea typeface="思源黑体 CN Normal" panose="020B0400000000000000" pitchFamily="34" charset="-122"/>
            </a:endParaRPr>
          </a:p>
        </p:txBody>
      </p:sp>
      <p:sp>
        <p:nvSpPr>
          <p:cNvPr id="40" name="文本框 39"/>
          <p:cNvSpPr txBox="1"/>
          <p:nvPr/>
        </p:nvSpPr>
        <p:spPr>
          <a:xfrm>
            <a:off x="5206778" y="3421308"/>
            <a:ext cx="1927972" cy="307777"/>
          </a:xfrm>
          <a:prstGeom prst="rect">
            <a:avLst/>
          </a:prstGeom>
          <a:noFill/>
        </p:spPr>
        <p:txBody>
          <a:bodyPr wrap="square" rtlCol="0">
            <a:spAutoFit/>
          </a:bodyPr>
          <a:lstStyle/>
          <a:p>
            <a:pPr algn="ctr"/>
            <a:r>
              <a:rPr lang="zh-CN" altLang="en-US" sz="1400" dirty="0">
                <a:solidFill>
                  <a:schemeClr val="bg1"/>
                </a:solidFill>
                <a:latin typeface="思源黑体 CN Light" panose="020B0300000000000000" pitchFamily="34" charset="-122"/>
                <a:ea typeface="思源黑体 CN Light" panose="020B0300000000000000" pitchFamily="34" charset="-122"/>
              </a:rPr>
              <a:t>输入内容</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sp>
        <p:nvSpPr>
          <p:cNvPr id="41" name="矩形 40"/>
          <p:cNvSpPr/>
          <p:nvPr/>
        </p:nvSpPr>
        <p:spPr>
          <a:xfrm rot="10800000">
            <a:off x="8823071" y="3370034"/>
            <a:ext cx="2188236" cy="404594"/>
          </a:xfrm>
          <a:prstGeom prst="rect">
            <a:avLst/>
          </a:prstGeom>
          <a:gradFill>
            <a:gsLst>
              <a:gs pos="0">
                <a:srgbClr val="00206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latin typeface="思源黑体 CN Normal" panose="020B0400000000000000" pitchFamily="34" charset="-122"/>
              <a:ea typeface="思源黑体 CN Normal" panose="020B0400000000000000" pitchFamily="34" charset="-122"/>
            </a:endParaRPr>
          </a:p>
        </p:txBody>
      </p:sp>
      <p:sp>
        <p:nvSpPr>
          <p:cNvPr id="42" name="文本框 41"/>
          <p:cNvSpPr txBox="1"/>
          <p:nvPr/>
        </p:nvSpPr>
        <p:spPr>
          <a:xfrm>
            <a:off x="8917305" y="3421308"/>
            <a:ext cx="1927972" cy="307777"/>
          </a:xfrm>
          <a:prstGeom prst="rect">
            <a:avLst/>
          </a:prstGeom>
          <a:noFill/>
        </p:spPr>
        <p:txBody>
          <a:bodyPr wrap="square" rtlCol="0">
            <a:spAutoFit/>
          </a:bodyPr>
          <a:lstStyle/>
          <a:p>
            <a:pPr algn="ctr"/>
            <a:r>
              <a:rPr lang="zh-CN" altLang="en-US" sz="1400" dirty="0">
                <a:solidFill>
                  <a:schemeClr val="bg1"/>
                </a:solidFill>
                <a:latin typeface="思源黑体 CN Light" panose="020B0300000000000000" pitchFamily="34" charset="-122"/>
                <a:ea typeface="思源黑体 CN Light" panose="020B0300000000000000" pitchFamily="34" charset="-122"/>
              </a:rPr>
              <a:t>输入内容</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7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000" fill="hold"/>
                                        <p:tgtEl>
                                          <p:spTgt spid="22"/>
                                        </p:tgtEl>
                                        <p:attrNameLst>
                                          <p:attrName>ppt_x</p:attrName>
                                        </p:attrNameLst>
                                      </p:cBhvr>
                                      <p:tavLst>
                                        <p:tav tm="0">
                                          <p:val>
                                            <p:strVal val="0-#ppt_w/2"/>
                                          </p:val>
                                        </p:tav>
                                        <p:tav tm="100000">
                                          <p:val>
                                            <p:strVal val="#ppt_x"/>
                                          </p:val>
                                        </p:tav>
                                      </p:tavLst>
                                    </p:anim>
                                    <p:anim calcmode="lin" valueType="num">
                                      <p:cBhvr additive="base">
                                        <p:cTn id="16" dur="20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22" presetClass="entr" presetSubtype="4"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750"/>
                                        <p:tgtEl>
                                          <p:spTgt spid="25"/>
                                        </p:tgtEl>
                                      </p:cBhvr>
                                    </p:animEffect>
                                  </p:childTnLst>
                                </p:cTn>
                              </p:par>
                            </p:childTnLst>
                          </p:cTn>
                        </p:par>
                        <p:par>
                          <p:cTn id="21" fill="hold">
                            <p:stCondLst>
                              <p:cond delay="325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75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750"/>
                                        <p:tgtEl>
                                          <p:spTgt spid="28"/>
                                        </p:tgtEl>
                                      </p:cBhvr>
                                    </p:animEffect>
                                  </p:childTnLst>
                                </p:cTn>
                              </p:par>
                            </p:childTnLst>
                          </p:cTn>
                        </p:par>
                        <p:par>
                          <p:cTn id="31" fill="hold">
                            <p:stCondLst>
                              <p:cond delay="4250"/>
                            </p:stCondLst>
                            <p:childTnLst>
                              <p:par>
                                <p:cTn id="32" presetID="2" presetClass="entr" presetSubtype="8" decel="10000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250" fill="hold"/>
                                        <p:tgtEl>
                                          <p:spTgt spid="14"/>
                                        </p:tgtEl>
                                        <p:attrNameLst>
                                          <p:attrName>ppt_x</p:attrName>
                                        </p:attrNameLst>
                                      </p:cBhvr>
                                      <p:tavLst>
                                        <p:tav tm="0">
                                          <p:val>
                                            <p:strVal val="0-#ppt_w/2"/>
                                          </p:val>
                                        </p:tav>
                                        <p:tav tm="100000">
                                          <p:val>
                                            <p:strVal val="#ppt_x"/>
                                          </p:val>
                                        </p:tav>
                                      </p:tavLst>
                                    </p:anim>
                                    <p:anim calcmode="lin" valueType="num">
                                      <p:cBhvr additive="base">
                                        <p:cTn id="35" dur="125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2000" fill="hold"/>
                                        <p:tgtEl>
                                          <p:spTgt spid="13"/>
                                        </p:tgtEl>
                                        <p:attrNameLst>
                                          <p:attrName>ppt_x</p:attrName>
                                        </p:attrNameLst>
                                      </p:cBhvr>
                                      <p:tavLst>
                                        <p:tav tm="0">
                                          <p:val>
                                            <p:strVal val="0-#ppt_w/2"/>
                                          </p:val>
                                        </p:tav>
                                        <p:tav tm="100000">
                                          <p:val>
                                            <p:strVal val="#ppt_x"/>
                                          </p:val>
                                        </p:tav>
                                      </p:tavLst>
                                    </p:anim>
                                    <p:anim calcmode="lin" valueType="num">
                                      <p:cBhvr additive="base">
                                        <p:cTn id="39" dur="20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5750"/>
                            </p:stCondLst>
                            <p:childTnLst>
                              <p:par>
                                <p:cTn id="41" presetID="22" presetClass="entr" presetSubtype="4"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750"/>
                                        <p:tgtEl>
                                          <p:spTgt spid="39"/>
                                        </p:tgtEl>
                                      </p:cBhvr>
                                    </p:animEffect>
                                  </p:childTnLst>
                                </p:cTn>
                              </p:par>
                            </p:childTnLst>
                          </p:cTn>
                        </p:par>
                        <p:par>
                          <p:cTn id="44" fill="hold">
                            <p:stCondLst>
                              <p:cond delay="6750"/>
                            </p:stCondLst>
                            <p:childTnLst>
                              <p:par>
                                <p:cTn id="45" presetID="22" presetClass="entr" presetSubtype="4"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3" grpId="0"/>
      <p:bldP spid="39" grpId="0" bldLvl="0" animBg="1"/>
      <p:bldP spid="4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520440"/>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1830070"/>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 y="2675255"/>
            <a:ext cx="12192000" cy="845185"/>
          </a:xfrm>
          <a:prstGeom prst="rect">
            <a:avLst/>
          </a:prstGeom>
          <a:solidFill>
            <a:srgbClr val="012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62885" y="2144395"/>
            <a:ext cx="6666230" cy="1568450"/>
          </a:xfrm>
          <a:prstGeom prst="rect">
            <a:avLst/>
          </a:prstGeom>
          <a:noFill/>
        </p:spPr>
        <p:txBody>
          <a:bodyPr wrap="square" rtlCol="0">
            <a:spAutoFit/>
          </a:bodyPr>
          <a:lstStyle/>
          <a:p>
            <a:pPr algn="ctr"/>
            <a:r>
              <a:rPr lang="zh-CN" altLang="en-US" sz="96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rPr>
              <a:t>感谢聆听</a:t>
            </a:r>
            <a:endParaRPr lang="zh-CN" altLang="en-US" sz="9600" dirty="0">
              <a:solidFill>
                <a:schemeClr val="bg1"/>
              </a:solidFill>
              <a:effectLst>
                <a:reflection blurRad="19050" stA="60000" endPos="20000" dist="31750" dir="5400000" sy="-100000" algn="bl" rotWithShape="0"/>
              </a:effectLst>
              <a:latin typeface="思源黑体 CN Normal" panose="020B0400000000000000" pitchFamily="34" charset="-122"/>
              <a:ea typeface="思源黑体 CN Normal" panose="020B0400000000000000" pitchFamily="34" charset="-122"/>
            </a:endParaRPr>
          </a:p>
        </p:txBody>
      </p:sp>
      <p:sp>
        <p:nvSpPr>
          <p:cNvPr id="12" name="文本框 11"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3379470" y="-149860"/>
            <a:ext cx="8938895" cy="2554545"/>
          </a:xfrm>
          <a:prstGeom prst="rect">
            <a:avLst/>
          </a:prstGeom>
          <a:noFill/>
        </p:spPr>
        <p:txBody>
          <a:bodyPr wrap="square" rtlCol="0">
            <a:spAutoFit/>
          </a:bodyPr>
          <a:lstStyle/>
          <a:p>
            <a:pPr algn="dist"/>
            <a:r>
              <a:rPr lang="en-US" altLang="zh-CN" sz="160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rPr>
              <a:t>	THANK</a:t>
            </a:r>
            <a:endParaRPr lang="en-US" altLang="zh-CN" sz="160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endParaRPr>
          </a:p>
        </p:txBody>
      </p:sp>
      <p:sp>
        <p:nvSpPr>
          <p:cNvPr id="13" name="文本框 12"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101600" y="4476750"/>
            <a:ext cx="5069840" cy="2538095"/>
          </a:xfrm>
          <a:prstGeom prst="rect">
            <a:avLst/>
          </a:prstGeom>
          <a:noFill/>
        </p:spPr>
        <p:txBody>
          <a:bodyPr wrap="square" rtlCol="0">
            <a:spAutoFit/>
          </a:bodyPr>
          <a:lstStyle/>
          <a:p>
            <a:pPr algn="dist"/>
            <a:r>
              <a:rPr lang="en-US" sz="159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rPr>
              <a:t>YOU</a:t>
            </a:r>
            <a:endParaRPr lang="en-US" sz="15900" b="1" dirty="0">
              <a:solidFill>
                <a:schemeClr val="tx1">
                  <a:lumMod val="95000"/>
                  <a:lumOff val="5000"/>
                  <a:alpha val="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2498090" y="3712845"/>
            <a:ext cx="5549900" cy="460375"/>
          </a:xfrm>
          <a:prstGeom prst="rect">
            <a:avLst/>
          </a:prstGeom>
          <a:noFill/>
        </p:spPr>
        <p:txBody>
          <a:bodyPr wrap="square" rtlCol="0">
            <a:spAutoFit/>
          </a:bodyPr>
          <a:lstStyle/>
          <a:p>
            <a:pPr algn="r">
              <a:buClrTx/>
              <a:buSzTx/>
              <a:buFontTx/>
            </a:pPr>
            <a:r>
              <a:rPr lang="en-US" altLang="zh-CN" sz="2400" dirty="0">
                <a:solidFill>
                  <a:schemeClr val="bg1">
                    <a:lumMod val="95000"/>
                  </a:schemeClr>
                </a:solidFill>
                <a:latin typeface="思源黑体 CN Normal" panose="020B0400000000000000" pitchFamily="34" charset="-122"/>
                <a:ea typeface="思源黑体 CN Normal" panose="020B0400000000000000" pitchFamily="34" charset="-122"/>
                <a:sym typeface="+mn-ea"/>
              </a:rPr>
              <a:t>Thanks for you listening</a:t>
            </a:r>
            <a:endParaRPr lang="en-US" altLang="zh-CN" sz="2400" dirty="0">
              <a:solidFill>
                <a:schemeClr val="bg1">
                  <a:lumMod val="95000"/>
                </a:schemeClr>
              </a:solidFill>
              <a:latin typeface="思源黑体 CN Normal" panose="020B0400000000000000" pitchFamily="34" charset="-122"/>
              <a:ea typeface="思源黑体 CN Normal" panose="020B04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8" grpId="0" bldLvl="0" animBg="1"/>
      <p:bldP spid="8" grpId="1" animBg="1"/>
      <p:bldP spid="7" grpId="0" bldLvl="0" animBg="1"/>
      <p:bldP spid="7" grpId="1" animBg="1"/>
      <p:bldP spid="6" grpId="0"/>
      <p:bldP spid="6" grpId="1"/>
      <p:bldP spid="12" grpId="0"/>
      <p:bldP spid="12" grpId="1"/>
      <p:bldP spid="13" grpId="0"/>
      <p:bldP spid="13" grpId="1"/>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1" y="1083733"/>
            <a:ext cx="5986916" cy="4690534"/>
          </a:xfrm>
          <a:prstGeom prst="rect">
            <a:avLst/>
          </a:prstGeom>
          <a:blipFill>
            <a:blip r:embed="rId1"/>
            <a:srcRect/>
            <a:stretch>
              <a:fillRect l="-2387" r="-2387"/>
            </a:stretch>
          </a:blipFill>
          <a:ln>
            <a:noFill/>
          </a:ln>
        </p:spPr>
        <p:txBody>
          <a:bodyPr vert="horz" wrap="square" lIns="91440" tIns="45720" rIns="91440" bIns="45720" numCol="1" anchor="t" anchorCtr="0" compatLnSpc="1"/>
          <a:lstStyle/>
          <a:p>
            <a:endParaRPr lang="zh-CN" altLang="en-US"/>
          </a:p>
        </p:txBody>
      </p:sp>
      <p:sp>
        <p:nvSpPr>
          <p:cNvPr id="3" name="Rectangle 5"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0" y="2193131"/>
            <a:ext cx="5986916" cy="2471738"/>
          </a:xfrm>
          <a:prstGeom prst="rect">
            <a:avLst/>
          </a:prstGeom>
          <a:solidFill>
            <a:srgbClr val="002060"/>
          </a:solidFill>
          <a:ln>
            <a:noFill/>
          </a:ln>
        </p:spPr>
        <p:txBody>
          <a:bodyPr vert="horz" wrap="square" lIns="91440" tIns="45720" rIns="91440" bIns="45720" numCol="1" anchor="t" anchorCtr="0" compatLnSpc="1"/>
          <a:lstStyle/>
          <a:p>
            <a:endParaRPr lang="zh-CN" altLang="en-US"/>
          </a:p>
        </p:txBody>
      </p:sp>
      <p:sp>
        <p:nvSpPr>
          <p:cNvPr id="4" name="Rectangle 9"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a:spLocks noChangeArrowheads="1"/>
          </p:cNvSpPr>
          <p:nvPr/>
        </p:nvSpPr>
        <p:spPr bwMode="auto">
          <a:xfrm>
            <a:off x="5986916" y="0"/>
            <a:ext cx="6205084" cy="685800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5" name="文本框 4"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2082267" y="2964367"/>
            <a:ext cx="3452988" cy="923330"/>
          </a:xfrm>
          <a:prstGeom prst="rect">
            <a:avLst/>
          </a:prstGeom>
          <a:noFill/>
        </p:spPr>
        <p:txBody>
          <a:bodyPr wrap="square" rtlCol="0">
            <a:spAutoFit/>
          </a:bodyPr>
          <a:lstStyle/>
          <a:p>
            <a:r>
              <a:rPr lang="en-US" altLang="zh-CN" sz="5400" b="1" dirty="0">
                <a:solidFill>
                  <a:schemeClr val="bg1"/>
                </a:solidFill>
                <a:latin typeface="思源黑体 CN Normal" panose="020B0400000000000000" pitchFamily="34" charset="-122"/>
                <a:ea typeface="思源黑体 CN Normal" panose="020B0400000000000000" pitchFamily="34" charset="-122"/>
              </a:rPr>
              <a:t>C</a:t>
            </a:r>
            <a:r>
              <a:rPr lang="en-US" altLang="zh-CN" sz="3600" b="1" dirty="0">
                <a:solidFill>
                  <a:schemeClr val="bg1"/>
                </a:solidFill>
                <a:latin typeface="思源黑体 CN Normal" panose="020B0400000000000000" pitchFamily="34" charset="-122"/>
                <a:ea typeface="思源黑体 CN Normal" panose="020B0400000000000000" pitchFamily="34" charset="-122"/>
              </a:rPr>
              <a:t>ONTENTS</a:t>
            </a:r>
            <a:endParaRPr lang="zh-CN" altLang="en-US" sz="3600" b="1"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文本框 5"/>
          <p:cNvSpPr txBox="1"/>
          <p:nvPr/>
        </p:nvSpPr>
        <p:spPr>
          <a:xfrm>
            <a:off x="897271" y="2312336"/>
            <a:ext cx="1015663" cy="2349565"/>
          </a:xfrm>
          <a:prstGeom prst="rect">
            <a:avLst/>
          </a:prstGeom>
          <a:noFill/>
        </p:spPr>
        <p:txBody>
          <a:bodyPr vert="eaVert" wrap="square" rtlCol="0">
            <a:spAutoFit/>
          </a:bodyPr>
          <a:lstStyle/>
          <a:p>
            <a:pPr algn="ctr"/>
            <a:r>
              <a:rPr kumimoji="1" lang="zh-CN" altLang="en-US" sz="5400" b="1" spc="600" dirty="0">
                <a:solidFill>
                  <a:schemeClr val="bg1"/>
                </a:solidFill>
                <a:latin typeface="黑体" panose="02010609060101010101" charset="-122"/>
                <a:ea typeface="黑体" panose="02010609060101010101" charset="-122"/>
              </a:rPr>
              <a:t>目录</a:t>
            </a:r>
            <a:endParaRPr kumimoji="1" lang="zh-CN" altLang="en-US" sz="5400" b="1" spc="600" dirty="0">
              <a:solidFill>
                <a:schemeClr val="bg1"/>
              </a:solidFill>
              <a:latin typeface="黑体" panose="02010609060101010101" charset="-122"/>
              <a:ea typeface="黑体" panose="02010609060101010101" charset="-122"/>
            </a:endParaRPr>
          </a:p>
        </p:txBody>
      </p:sp>
      <p:grpSp>
        <p:nvGrpSpPr>
          <p:cNvPr id="28" name="组合 27"/>
          <p:cNvGrpSpPr/>
          <p:nvPr/>
        </p:nvGrpSpPr>
        <p:grpSpPr>
          <a:xfrm>
            <a:off x="6530694" y="2597112"/>
            <a:ext cx="4817987" cy="829945"/>
            <a:chOff x="6539952" y="2410390"/>
            <a:chExt cx="3977640" cy="685187"/>
          </a:xfrm>
        </p:grpSpPr>
        <p:sp>
          <p:nvSpPr>
            <p:cNvPr id="15" name="文本框 14"/>
            <p:cNvSpPr txBox="1"/>
            <p:nvPr/>
          </p:nvSpPr>
          <p:spPr>
            <a:xfrm>
              <a:off x="7863927" y="2582475"/>
              <a:ext cx="2653665" cy="380077"/>
            </a:xfrm>
            <a:prstGeom prst="rect">
              <a:avLst/>
            </a:prstGeom>
            <a:noFill/>
          </p:spPr>
          <p:txBody>
            <a:bodyPr wrap="square" rtlCol="0">
              <a:spAutoFit/>
            </a:bodyPr>
            <a:lstStyle/>
            <a:p>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p:txBody>
        </p:sp>
        <p:sp>
          <p:nvSpPr>
            <p:cNvPr id="17" name="文本框 16"/>
            <p:cNvSpPr txBox="1"/>
            <p:nvPr/>
          </p:nvSpPr>
          <p:spPr>
            <a:xfrm>
              <a:off x="6539952" y="2410390"/>
              <a:ext cx="1324064" cy="685187"/>
            </a:xfrm>
            <a:prstGeom prst="rect">
              <a:avLst/>
            </a:prstGeom>
            <a:noFill/>
          </p:spPr>
          <p:txBody>
            <a:bodyPr wrap="square" rtlCol="0">
              <a:spAutoFit/>
            </a:bodyPr>
            <a:lstStyle/>
            <a:p>
              <a:r>
                <a:rPr kumimoji="1" lang="en-US" altLang="zh-CN"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rPr>
                <a:t>02</a:t>
              </a:r>
              <a:endParaRPr kumimoji="1" lang="zh-CN" altLang="en-US" sz="4800" b="1" i="1" dirty="0">
                <a:solidFill>
                  <a:srgbClr val="1C4C77"/>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grpSp>
        <p:nvGrpSpPr>
          <p:cNvPr id="27" name="组合 26"/>
          <p:cNvGrpSpPr/>
          <p:nvPr/>
        </p:nvGrpSpPr>
        <p:grpSpPr>
          <a:xfrm>
            <a:off x="6606495" y="4308431"/>
            <a:ext cx="5159491" cy="829945"/>
            <a:chOff x="6665112" y="3846448"/>
            <a:chExt cx="4259580" cy="685187"/>
          </a:xfrm>
        </p:grpSpPr>
        <p:sp>
          <p:nvSpPr>
            <p:cNvPr id="19" name="文本框 18"/>
            <p:cNvSpPr txBox="1"/>
            <p:nvPr/>
          </p:nvSpPr>
          <p:spPr>
            <a:xfrm>
              <a:off x="7884947" y="4025518"/>
              <a:ext cx="3039745" cy="380077"/>
            </a:xfrm>
            <a:prstGeom prst="rect">
              <a:avLst/>
            </a:prstGeom>
            <a:noFill/>
          </p:spPr>
          <p:txBody>
            <a:bodyPr wrap="square" rtlCol="0">
              <a:spAutoFit/>
            </a:bodyPr>
            <a:lstStyle/>
            <a:p>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智能预测与健康管理</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p:txBody>
        </p:sp>
        <p:sp>
          <p:nvSpPr>
            <p:cNvPr id="21" name="文本框 20"/>
            <p:cNvSpPr txBox="1"/>
            <p:nvPr/>
          </p:nvSpPr>
          <p:spPr>
            <a:xfrm>
              <a:off x="6665112" y="3846448"/>
              <a:ext cx="1324064" cy="685187"/>
            </a:xfrm>
            <a:prstGeom prst="rect">
              <a:avLst/>
            </a:prstGeom>
            <a:noFill/>
          </p:spPr>
          <p:txBody>
            <a:bodyPr wrap="square" rtlCol="0">
              <a:spAutoFit/>
            </a:bodyPr>
            <a:lstStyle/>
            <a:p>
              <a:r>
                <a:rPr kumimoji="1" lang="en-US" altLang="zh-CN"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rPr>
                <a:t>03</a:t>
              </a:r>
              <a:endParaRPr kumimoji="1" lang="zh-CN" altLang="en-US"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grpSp>
        <p:nvGrpSpPr>
          <p:cNvPr id="29" name="组合 28"/>
          <p:cNvGrpSpPr/>
          <p:nvPr/>
        </p:nvGrpSpPr>
        <p:grpSpPr>
          <a:xfrm>
            <a:off x="6606495" y="964395"/>
            <a:ext cx="4068300" cy="829945"/>
            <a:chOff x="6644155" y="1022714"/>
            <a:chExt cx="3358713" cy="685187"/>
          </a:xfrm>
        </p:grpSpPr>
        <p:sp>
          <p:nvSpPr>
            <p:cNvPr id="10" name="文本框 9"/>
            <p:cNvSpPr txBox="1"/>
            <p:nvPr/>
          </p:nvSpPr>
          <p:spPr>
            <a:xfrm>
              <a:off x="7864016" y="1208024"/>
              <a:ext cx="2138852" cy="380077"/>
            </a:xfrm>
            <a:prstGeom prst="rect">
              <a:avLst/>
            </a:prstGeom>
            <a:noFill/>
          </p:spPr>
          <p:txBody>
            <a:bodyPr wrap="square" rtlCol="0">
              <a:spAutoFit/>
            </a:bodyPr>
            <a:lstStyle/>
            <a:p>
              <a:pPr algn="l">
                <a:buClrTx/>
                <a:buSzTx/>
                <a:buFontTx/>
              </a:pPr>
              <a:r>
                <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rPr>
                <a:t>复杂装备</a:t>
              </a:r>
              <a:endParaRPr kumimoji="1"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6644155" y="1022714"/>
              <a:ext cx="1324064" cy="685187"/>
            </a:xfrm>
            <a:prstGeom prst="rect">
              <a:avLst/>
            </a:prstGeom>
            <a:noFill/>
          </p:spPr>
          <p:txBody>
            <a:bodyPr wrap="square" rtlCol="0">
              <a:spAutoFit/>
            </a:bodyPr>
            <a:lstStyle/>
            <a:p>
              <a:r>
                <a:rPr kumimoji="1" lang="en-US" altLang="zh-CN"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rPr>
                <a:t>01</a:t>
              </a:r>
              <a:endParaRPr kumimoji="1" lang="zh-CN" altLang="en-US" sz="4800" b="1" i="1" dirty="0">
                <a:solidFill>
                  <a:srgbClr val="163551"/>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847840" y="2443162"/>
            <a:ext cx="4009758" cy="829945"/>
          </a:xfrm>
          <a:prstGeom prst="rect">
            <a:avLst/>
          </a:prstGeom>
          <a:noFill/>
        </p:spPr>
        <p:txBody>
          <a:bodyPr wrap="square" rtlCol="0">
            <a:spAutoFit/>
          </a:bodyPr>
          <a:lstStyle/>
          <a:p>
            <a:pPr algn="dist"/>
            <a:r>
              <a:rPr lang="zh-CN" altLang="en-US" sz="4800" dirty="0">
                <a:latin typeface="思源黑体 CN Normal" panose="020B0400000000000000" pitchFamily="34" charset="-122"/>
                <a:ea typeface="思源黑体 CN Normal" panose="020B0400000000000000" pitchFamily="34" charset="-122"/>
              </a:rPr>
              <a:t>复杂装备</a:t>
            </a:r>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a:solidFill>
                    <a:schemeClr val="bg1"/>
                  </a:solidFill>
                  <a:latin typeface="思源黑体 CN Normal" panose="020B0400000000000000" pitchFamily="34" charset="-122"/>
                  <a:ea typeface="思源黑体 CN Normal" panose="020B0400000000000000" pitchFamily="34" charset="-122"/>
                </a:rPr>
                <a:t>01</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640152"/>
            <a:ext cx="4548318" cy="203009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复杂装备通常具有高度复杂性、高度个性化、高技术含量和高成本。因此，为了确保其安全运行和性能，智能预测与健康管理技术变得至关重要，以实现实时监测、故障预测和维护优化。这有助于降低运营成本，提高可靠性，延长装备寿命，以及确保设备在其整个生命周期内发挥最佳性能。</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12696" b="25771"/>
          <a:stretch>
            <a:fillRect/>
          </a:stretch>
        </p:blipFill>
        <p:spPr>
          <a:xfrm>
            <a:off x="-14996" y="1610261"/>
            <a:ext cx="12206996" cy="2872394"/>
          </a:xfrm>
          <a:prstGeom prst="rect">
            <a:avLst/>
          </a:prstGeom>
        </p:spPr>
      </p:pic>
      <p:sp>
        <p:nvSpPr>
          <p:cNvPr id="15" name="文本框 14"/>
          <p:cNvSpPr txBox="1"/>
          <p:nvPr/>
        </p:nvSpPr>
        <p:spPr>
          <a:xfrm>
            <a:off x="695325" y="4812746"/>
            <a:ext cx="10801350" cy="1168400"/>
          </a:xfrm>
          <a:prstGeom prst="rect">
            <a:avLst/>
          </a:prstGeom>
          <a:noFill/>
        </p:spPr>
        <p:txBody>
          <a:bodyPr wrap="square" rtlCol="0">
            <a:spAutoFit/>
          </a:bodyPr>
          <a:lstStyle/>
          <a:p>
            <a:pPr algn="l"/>
            <a:r>
              <a:rPr lang="en-US" altLang="zh-CN" sz="1400" dirty="0">
                <a:solidFill>
                  <a:schemeClr val="tx1">
                    <a:lumMod val="65000"/>
                    <a:lumOff val="35000"/>
                  </a:schemeClr>
                </a:solidFill>
                <a:latin typeface="思源黑体 CN Normal" panose="020B0400000000000000" pitchFamily="34" charset="-122"/>
                <a:ea typeface="思源黑体 CN Normal" panose="020B0400000000000000" pitchFamily="34" charset="-122"/>
              </a:rPr>
              <a:t>    </a:t>
            </a:r>
            <a:r>
              <a:rPr lang="zh-CN" altLang="en-US" sz="1400" dirty="0">
                <a:solidFill>
                  <a:schemeClr val="tx1">
                    <a:lumMod val="65000"/>
                    <a:lumOff val="35000"/>
                  </a:schemeClr>
                </a:solidFill>
                <a:latin typeface="思源黑体 CN Normal" panose="020B0400000000000000" pitchFamily="34" charset="-122"/>
                <a:ea typeface="思源黑体 CN Normal" panose="020B0400000000000000" pitchFamily="34" charset="-122"/>
              </a:rPr>
              <a:t>复杂装备是一种广泛的术语，用于描述那些由多个复杂的部件和系统组成的机械、电子或电机设备。这些设备包括飞机、列车、核电站、工业机器人、医疗设备等，其通常具有高度复杂的结构，需要精密设计、制造、操作和维护。复杂装备可以涵盖多个领域，包括航空航天、工程、军事、医疗、能源、制造和交通等。一般具有高度复杂性、高度定制性、技术创新、严格的安全标准、高成本、长寿命、维护挑战性等。理解复杂装备的产品全生命周期是关键，因为这有助于最大程度地提高其效能、可靠性和可维护性，减少运营成本，确保安全性，以及降低对环境的不利影响。</a:t>
            </a:r>
            <a:endParaRPr lang="zh-CN" altLang="en-US" sz="14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grpSp>
        <p:nvGrpSpPr>
          <p:cNvPr id="8" name="组合 7"/>
          <p:cNvGrpSpPr/>
          <p:nvPr/>
        </p:nvGrpSpPr>
        <p:grpSpPr>
          <a:xfrm>
            <a:off x="4773410" y="1298221"/>
            <a:ext cx="2521585" cy="688032"/>
            <a:chOff x="4835525" y="3589809"/>
            <a:chExt cx="2521585" cy="688032"/>
          </a:xfrm>
        </p:grpSpPr>
        <p:sp>
          <p:nvSpPr>
            <p:cNvPr id="13" name="矩形 12"/>
            <p:cNvSpPr/>
            <p:nvPr/>
          </p:nvSpPr>
          <p:spPr>
            <a:xfrm>
              <a:off x="4937760" y="3589809"/>
              <a:ext cx="2316480" cy="6880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35525" y="3702839"/>
              <a:ext cx="2521585" cy="460375"/>
            </a:xfrm>
            <a:prstGeom prst="rect">
              <a:avLst/>
            </a:prstGeom>
            <a:noFill/>
          </p:spPr>
          <p:txBody>
            <a:bodyPr wrap="square" rtlCol="0">
              <a:spAutoFit/>
            </a:bodyPr>
            <a:lstStyle/>
            <a:p>
              <a:pPr algn="ctr"/>
              <a:r>
                <a:rPr lang="zh-CN" altLang="en-US" sz="2400" dirty="0">
                  <a:solidFill>
                    <a:schemeClr val="bg1"/>
                  </a:solidFill>
                  <a:latin typeface="思源黑体 CN Normal" panose="020B0400000000000000" pitchFamily="34" charset="-122"/>
                  <a:ea typeface="思源黑体 CN Normal" panose="020B0400000000000000" pitchFamily="34" charset="-122"/>
                </a:rPr>
                <a:t>复杂装备的概念</a:t>
              </a:r>
              <a:endParaRPr lang="zh-CN" altLang="en-US" sz="2400" dirty="0">
                <a:solidFill>
                  <a:schemeClr val="bg1"/>
                </a:solidFill>
                <a:latin typeface="思源黑体 CN Normal" panose="020B0400000000000000" pitchFamily="34" charset="-122"/>
                <a:ea typeface="思源黑体 CN Normal" panose="020B0400000000000000" pitchFamily="34" charset="-122"/>
              </a:endParaRPr>
            </a:p>
          </p:txBody>
        </p:sp>
      </p:grpSp>
      <p:grpSp>
        <p:nvGrpSpPr>
          <p:cNvPr id="9" name="组合 8"/>
          <p:cNvGrpSpPr/>
          <p:nvPr/>
        </p:nvGrpSpPr>
        <p:grpSpPr>
          <a:xfrm>
            <a:off x="0" y="6033925"/>
            <a:ext cx="12192000" cy="540000"/>
            <a:chOff x="0" y="6033925"/>
            <a:chExt cx="12192000" cy="540000"/>
          </a:xfrm>
        </p:grpSpPr>
        <p:grpSp>
          <p:nvGrpSpPr>
            <p:cNvPr id="5" name="组合 4"/>
            <p:cNvGrpSpPr/>
            <p:nvPr/>
          </p:nvGrpSpPr>
          <p:grpSpPr>
            <a:xfrm>
              <a:off x="5826000" y="6033925"/>
              <a:ext cx="540000" cy="540000"/>
              <a:chOff x="5826000" y="5992994"/>
              <a:chExt cx="540000" cy="540000"/>
            </a:xfrm>
          </p:grpSpPr>
          <p:sp>
            <p:nvSpPr>
              <p:cNvPr id="2" name="椭圆 1"/>
              <p:cNvSpPr/>
              <p:nvPr/>
            </p:nvSpPr>
            <p:spPr>
              <a:xfrm>
                <a:off x="5826000" y="5992994"/>
                <a:ext cx="540000" cy="540000"/>
              </a:xfrm>
              <a:prstGeom prst="ellipse">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8" name="组合 17"/>
              <p:cNvGrpSpPr/>
              <p:nvPr/>
            </p:nvGrpSpPr>
            <p:grpSpPr>
              <a:xfrm>
                <a:off x="5985314" y="6121484"/>
                <a:ext cx="221373" cy="283021"/>
                <a:chOff x="10902665" y="4365972"/>
                <a:chExt cx="433317" cy="553988"/>
              </a:xfrm>
              <a:solidFill>
                <a:srgbClr val="002060"/>
              </a:solidFill>
            </p:grpSpPr>
            <p:sp>
              <p:nvSpPr>
                <p:cNvPr id="19" name="Freeform 150"/>
                <p:cNvSpPr/>
                <p:nvPr/>
              </p:nvSpPr>
              <p:spPr>
                <a:xfrm>
                  <a:off x="10902665" y="4365972"/>
                  <a:ext cx="433317" cy="553988"/>
                </a:xfrm>
                <a:custGeom>
                  <a:avLst/>
                  <a:gdLst/>
                  <a:ahLst/>
                  <a:cxnLst>
                    <a:cxn ang="0">
                      <a:pos x="wd2" y="hd2"/>
                    </a:cxn>
                    <a:cxn ang="5400000">
                      <a:pos x="wd2" y="hd2"/>
                    </a:cxn>
                    <a:cxn ang="10800000">
                      <a:pos x="wd2" y="hd2"/>
                    </a:cxn>
                    <a:cxn ang="16200000">
                      <a:pos x="wd2" y="hd2"/>
                    </a:cxn>
                  </a:cxnLst>
                  <a:rect l="0" t="0" r="r" b="b"/>
                  <a:pathLst>
                    <a:path w="21600" h="21600" extrusionOk="0">
                      <a:moveTo>
                        <a:pt x="20520" y="0"/>
                      </a:moveTo>
                      <a:cubicBezTo>
                        <a:pt x="1296" y="0"/>
                        <a:pt x="1296" y="0"/>
                        <a:pt x="1296" y="0"/>
                      </a:cubicBezTo>
                      <a:cubicBezTo>
                        <a:pt x="432" y="0"/>
                        <a:pt x="0" y="337"/>
                        <a:pt x="0" y="1012"/>
                      </a:cubicBezTo>
                      <a:cubicBezTo>
                        <a:pt x="0" y="20588"/>
                        <a:pt x="0" y="20588"/>
                        <a:pt x="0" y="20588"/>
                      </a:cubicBezTo>
                      <a:cubicBezTo>
                        <a:pt x="0" y="21094"/>
                        <a:pt x="432" y="21600"/>
                        <a:pt x="1296" y="21600"/>
                      </a:cubicBezTo>
                      <a:cubicBezTo>
                        <a:pt x="20520" y="21600"/>
                        <a:pt x="20520" y="21600"/>
                        <a:pt x="20520" y="21600"/>
                      </a:cubicBezTo>
                      <a:cubicBezTo>
                        <a:pt x="21168" y="21600"/>
                        <a:pt x="21600" y="21094"/>
                        <a:pt x="21600" y="20588"/>
                      </a:cubicBezTo>
                      <a:cubicBezTo>
                        <a:pt x="21600" y="1012"/>
                        <a:pt x="21600" y="1012"/>
                        <a:pt x="21600" y="1012"/>
                      </a:cubicBezTo>
                      <a:cubicBezTo>
                        <a:pt x="21600" y="337"/>
                        <a:pt x="21168" y="0"/>
                        <a:pt x="20520" y="0"/>
                      </a:cubicBezTo>
                      <a:close/>
                      <a:moveTo>
                        <a:pt x="16416" y="675"/>
                      </a:moveTo>
                      <a:cubicBezTo>
                        <a:pt x="15336" y="2531"/>
                        <a:pt x="15336" y="2531"/>
                        <a:pt x="15336" y="2531"/>
                      </a:cubicBezTo>
                      <a:cubicBezTo>
                        <a:pt x="6264" y="2531"/>
                        <a:pt x="6264" y="2531"/>
                        <a:pt x="6264" y="2531"/>
                      </a:cubicBezTo>
                      <a:cubicBezTo>
                        <a:pt x="5184" y="675"/>
                        <a:pt x="5184" y="675"/>
                        <a:pt x="5184" y="675"/>
                      </a:cubicBezTo>
                      <a:lnTo>
                        <a:pt x="16416" y="675"/>
                      </a:lnTo>
                      <a:close/>
                      <a:moveTo>
                        <a:pt x="20736" y="20756"/>
                      </a:moveTo>
                      <a:cubicBezTo>
                        <a:pt x="864" y="20756"/>
                        <a:pt x="864" y="20756"/>
                        <a:pt x="864" y="20756"/>
                      </a:cubicBezTo>
                      <a:cubicBezTo>
                        <a:pt x="864" y="675"/>
                        <a:pt x="864" y="675"/>
                        <a:pt x="864" y="675"/>
                      </a:cubicBezTo>
                      <a:cubicBezTo>
                        <a:pt x="4104" y="675"/>
                        <a:pt x="4104" y="675"/>
                        <a:pt x="4104" y="675"/>
                      </a:cubicBezTo>
                      <a:cubicBezTo>
                        <a:pt x="5616" y="3037"/>
                        <a:pt x="5616" y="3037"/>
                        <a:pt x="5616" y="3037"/>
                      </a:cubicBezTo>
                      <a:cubicBezTo>
                        <a:pt x="5616" y="3206"/>
                        <a:pt x="5832" y="3206"/>
                        <a:pt x="6048" y="3206"/>
                      </a:cubicBezTo>
                      <a:cubicBezTo>
                        <a:pt x="15552" y="3206"/>
                        <a:pt x="15552" y="3206"/>
                        <a:pt x="15552" y="3206"/>
                      </a:cubicBezTo>
                      <a:cubicBezTo>
                        <a:pt x="15768" y="3206"/>
                        <a:pt x="15984" y="3206"/>
                        <a:pt x="15984" y="3037"/>
                      </a:cubicBezTo>
                      <a:cubicBezTo>
                        <a:pt x="17496" y="675"/>
                        <a:pt x="17496" y="675"/>
                        <a:pt x="17496" y="675"/>
                      </a:cubicBezTo>
                      <a:cubicBezTo>
                        <a:pt x="20736" y="675"/>
                        <a:pt x="20736" y="675"/>
                        <a:pt x="20736" y="675"/>
                      </a:cubicBezTo>
                      <a:lnTo>
                        <a:pt x="20736" y="20756"/>
                      </a:lnTo>
                      <a:close/>
                    </a:path>
                  </a:pathLst>
                </a:custGeom>
                <a:grpFill/>
                <a:ln w="3175" cap="flat">
                  <a:noFill/>
                  <a:miter lim="400000"/>
                </a:ln>
                <a:effectLst/>
              </p:spPr>
              <p:txBody>
                <a:bodyPr wrap="square" lIns="91439" tIns="91439" rIns="91439" bIns="91439" numCol="1" anchor="t">
                  <a:noAutofit/>
                </a:bodyPr>
                <a:lstStyle/>
                <a:p/>
              </p:txBody>
            </p:sp>
            <p:sp>
              <p:nvSpPr>
                <p:cNvPr id="20" name="Freeform 151"/>
                <p:cNvSpPr/>
                <p:nvPr/>
              </p:nvSpPr>
              <p:spPr>
                <a:xfrm>
                  <a:off x="10997739" y="4598171"/>
                  <a:ext cx="120671" cy="18285"/>
                </a:xfrm>
                <a:custGeom>
                  <a:avLst/>
                  <a:gdLst/>
                  <a:ahLst/>
                  <a:cxnLst>
                    <a:cxn ang="0">
                      <a:pos x="wd2" y="hd2"/>
                    </a:cxn>
                    <a:cxn ang="5400000">
                      <a:pos x="wd2" y="hd2"/>
                    </a:cxn>
                    <a:cxn ang="10800000">
                      <a:pos x="wd2" y="hd2"/>
                    </a:cxn>
                    <a:cxn ang="16200000">
                      <a:pos x="wd2" y="hd2"/>
                    </a:cxn>
                  </a:cxnLst>
                  <a:rect l="0" t="0" r="r" b="b"/>
                  <a:pathLst>
                    <a:path w="21600" h="21600" extrusionOk="0">
                      <a:moveTo>
                        <a:pt x="1543" y="21600"/>
                      </a:moveTo>
                      <a:cubicBezTo>
                        <a:pt x="20057" y="21600"/>
                        <a:pt x="20057" y="21600"/>
                        <a:pt x="20057" y="21600"/>
                      </a:cubicBezTo>
                      <a:cubicBezTo>
                        <a:pt x="20829" y="21600"/>
                        <a:pt x="21600" y="16200"/>
                        <a:pt x="21600" y="10800"/>
                      </a:cubicBezTo>
                      <a:cubicBezTo>
                        <a:pt x="21600" y="5400"/>
                        <a:pt x="20829" y="0"/>
                        <a:pt x="20057" y="0"/>
                      </a:cubicBezTo>
                      <a:cubicBezTo>
                        <a:pt x="1543" y="0"/>
                        <a:pt x="1543" y="0"/>
                        <a:pt x="1543" y="0"/>
                      </a:cubicBezTo>
                      <a:cubicBezTo>
                        <a:pt x="771" y="0"/>
                        <a:pt x="0" y="5400"/>
                        <a:pt x="0" y="10800"/>
                      </a:cubicBezTo>
                      <a:cubicBezTo>
                        <a:pt x="0" y="16200"/>
                        <a:pt x="771" y="21600"/>
                        <a:pt x="1543" y="21600"/>
                      </a:cubicBezTo>
                      <a:close/>
                    </a:path>
                  </a:pathLst>
                </a:custGeom>
                <a:grpFill/>
                <a:ln w="3175" cap="flat">
                  <a:noFill/>
                  <a:miter lim="400000"/>
                </a:ln>
                <a:effectLst/>
              </p:spPr>
              <p:txBody>
                <a:bodyPr wrap="square" lIns="91439" tIns="91439" rIns="91439" bIns="91439" numCol="1" anchor="t">
                  <a:noAutofit/>
                </a:bodyPr>
                <a:lstStyle/>
                <a:p/>
              </p:txBody>
            </p:sp>
            <p:sp>
              <p:nvSpPr>
                <p:cNvPr id="21" name="Freeform 152"/>
                <p:cNvSpPr/>
                <p:nvPr/>
              </p:nvSpPr>
              <p:spPr>
                <a:xfrm>
                  <a:off x="10997739" y="4676790"/>
                  <a:ext cx="243170" cy="21941"/>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386" y="0"/>
                        <a:pt x="0" y="4320"/>
                        <a:pt x="0" y="12960"/>
                      </a:cubicBezTo>
                      <a:cubicBezTo>
                        <a:pt x="0" y="17280"/>
                        <a:pt x="386" y="21600"/>
                        <a:pt x="771" y="21600"/>
                      </a:cubicBezTo>
                      <a:cubicBezTo>
                        <a:pt x="20829" y="21600"/>
                        <a:pt x="20829" y="21600"/>
                        <a:pt x="20829" y="21600"/>
                      </a:cubicBezTo>
                      <a:cubicBezTo>
                        <a:pt x="21214" y="21600"/>
                        <a:pt x="21600" y="17280"/>
                        <a:pt x="21600" y="12960"/>
                      </a:cubicBezTo>
                      <a:cubicBezTo>
                        <a:pt x="21600" y="4320"/>
                        <a:pt x="21214" y="0"/>
                        <a:pt x="20829" y="0"/>
                      </a:cubicBezTo>
                      <a:close/>
                    </a:path>
                  </a:pathLst>
                </a:custGeom>
                <a:grpFill/>
                <a:ln w="3175" cap="flat">
                  <a:noFill/>
                  <a:miter lim="400000"/>
                </a:ln>
                <a:effectLst/>
              </p:spPr>
              <p:txBody>
                <a:bodyPr wrap="square" lIns="91439" tIns="91439" rIns="91439" bIns="91439" numCol="1" anchor="t">
                  <a:noAutofit/>
                </a:bodyPr>
                <a:lstStyle/>
                <a:p/>
              </p:txBody>
            </p:sp>
            <p:sp>
              <p:nvSpPr>
                <p:cNvPr id="22" name="Freeform 153"/>
                <p:cNvSpPr/>
                <p:nvPr/>
              </p:nvSpPr>
              <p:spPr>
                <a:xfrm>
                  <a:off x="10997739" y="4759065"/>
                  <a:ext cx="243170" cy="16456"/>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386" y="0"/>
                        <a:pt x="0" y="5400"/>
                        <a:pt x="0" y="10800"/>
                      </a:cubicBezTo>
                      <a:cubicBezTo>
                        <a:pt x="0" y="16200"/>
                        <a:pt x="386" y="21600"/>
                        <a:pt x="771" y="21600"/>
                      </a:cubicBezTo>
                      <a:cubicBezTo>
                        <a:pt x="20829" y="21600"/>
                        <a:pt x="20829" y="21600"/>
                        <a:pt x="20829" y="21600"/>
                      </a:cubicBezTo>
                      <a:cubicBezTo>
                        <a:pt x="21214" y="21600"/>
                        <a:pt x="21600" y="16200"/>
                        <a:pt x="21600" y="10800"/>
                      </a:cubicBezTo>
                      <a:cubicBezTo>
                        <a:pt x="21600" y="5400"/>
                        <a:pt x="21214" y="0"/>
                        <a:pt x="20829" y="0"/>
                      </a:cubicBezTo>
                      <a:close/>
                    </a:path>
                  </a:pathLst>
                </a:custGeom>
                <a:grpFill/>
                <a:ln w="3175" cap="flat">
                  <a:noFill/>
                  <a:miter lim="400000"/>
                </a:ln>
                <a:effectLst/>
              </p:spPr>
              <p:txBody>
                <a:bodyPr wrap="square" lIns="91439" tIns="91439" rIns="91439" bIns="91439" numCol="1" anchor="t">
                  <a:noAutofit/>
                </a:bodyPr>
                <a:lstStyle/>
                <a:p/>
              </p:txBody>
            </p:sp>
          </p:grpSp>
        </p:grpSp>
        <p:cxnSp>
          <p:nvCxnSpPr>
            <p:cNvPr id="4" name="直接连接符 3"/>
            <p:cNvCxnSpPr/>
            <p:nvPr/>
          </p:nvCxnSpPr>
          <p:spPr>
            <a:xfrm>
              <a:off x="0" y="6303925"/>
              <a:ext cx="5666687" cy="0"/>
            </a:xfrm>
            <a:prstGeom prst="line">
              <a:avLst/>
            </a:prstGeom>
            <a:ln>
              <a:solidFill>
                <a:srgbClr val="002060"/>
              </a:solidFill>
              <a:tailEnd type="oval" w="sm" len="sm"/>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525313" y="6303925"/>
              <a:ext cx="5666687" cy="0"/>
            </a:xfrm>
            <a:prstGeom prst="line">
              <a:avLst/>
            </a:prstGeom>
            <a:ln>
              <a:solidFill>
                <a:srgbClr val="002060"/>
              </a:solidFill>
              <a:headEnd type="oval" w="sm" len="sm"/>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flipH="1">
            <a:off x="1055325" y="401306"/>
            <a:ext cx="3351118" cy="337185"/>
          </a:xfrm>
          <a:prstGeom prst="rect">
            <a:avLst/>
          </a:prstGeom>
          <a:noFill/>
        </p:spPr>
        <p:txBody>
          <a:bodyPr wrap="square" rtlCol="0">
            <a:spAutoFit/>
          </a:bodyPr>
          <a:lstStyle/>
          <a:p>
            <a:r>
              <a:rPr lang="zh-CN" altLang="en-US" sz="1600" dirty="0">
                <a:solidFill>
                  <a:srgbClr val="002060"/>
                </a:solidFill>
                <a:latin typeface="思源黑体 CN Normal" panose="020B0400000000000000" pitchFamily="34" charset="-122"/>
                <a:ea typeface="思源黑体 CN Normal" panose="020B0400000000000000" pitchFamily="34" charset="-122"/>
              </a:rPr>
              <a:t>复杂装备</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6" name="组合 5"/>
          <p:cNvGrpSpPr/>
          <p:nvPr userDrawn="1"/>
        </p:nvGrpSpPr>
        <p:grpSpPr>
          <a:xfrm>
            <a:off x="695325" y="379860"/>
            <a:ext cx="360000" cy="360000"/>
            <a:chOff x="695325" y="379860"/>
            <a:chExt cx="360000" cy="360000"/>
          </a:xfrm>
        </p:grpSpPr>
        <p:sp>
          <p:nvSpPr>
            <p:cNvPr id="10" name="矩形 9"/>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95325" y="421361"/>
              <a:ext cx="360000" cy="276999"/>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01</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8"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250" fill="hold"/>
                                        <p:tgtEl>
                                          <p:spTgt spid="6"/>
                                        </p:tgtEl>
                                        <p:attrNameLst>
                                          <p:attrName>ppt_x</p:attrName>
                                        </p:attrNameLst>
                                      </p:cBhvr>
                                      <p:tavLst>
                                        <p:tav tm="0">
                                          <p:val>
                                            <p:strVal val="0-#ppt_w/2"/>
                                          </p:val>
                                        </p:tav>
                                        <p:tav tm="100000">
                                          <p:val>
                                            <p:strVal val="#ppt_x"/>
                                          </p:val>
                                        </p:tav>
                                      </p:tavLst>
                                    </p:anim>
                                    <p:anim calcmode="lin" valueType="num">
                                      <p:cBhvr additive="base">
                                        <p:cTn id="13" dur="125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000" fill="hold"/>
                                        <p:tgtEl>
                                          <p:spTgt spid="3"/>
                                        </p:tgtEl>
                                        <p:attrNameLst>
                                          <p:attrName>ppt_x</p:attrName>
                                        </p:attrNameLst>
                                      </p:cBhvr>
                                      <p:tavLst>
                                        <p:tav tm="0">
                                          <p:val>
                                            <p:strVal val="0-#ppt_w/2"/>
                                          </p:val>
                                        </p:tav>
                                        <p:tav tm="100000">
                                          <p:val>
                                            <p:strVal val="#ppt_x"/>
                                          </p:val>
                                        </p:tav>
                                      </p:tavLst>
                                    </p:anim>
                                    <p:anim calcmode="lin" valueType="num">
                                      <p:cBhvr additive="base">
                                        <p:cTn id="17" dur="20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325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750" fill="hold"/>
                                        <p:tgtEl>
                                          <p:spTgt spid="8"/>
                                        </p:tgtEl>
                                        <p:attrNameLst>
                                          <p:attrName>ppt_w</p:attrName>
                                        </p:attrNameLst>
                                      </p:cBhvr>
                                      <p:tavLst>
                                        <p:tav tm="0">
                                          <p:val>
                                            <p:fltVal val="0"/>
                                          </p:val>
                                        </p:tav>
                                        <p:tav tm="100000">
                                          <p:val>
                                            <p:strVal val="#ppt_w"/>
                                          </p:val>
                                        </p:tav>
                                      </p:tavLst>
                                    </p:anim>
                                    <p:anim calcmode="lin" valueType="num">
                                      <p:cBhvr>
                                        <p:cTn id="22" dur="750" fill="hold"/>
                                        <p:tgtEl>
                                          <p:spTgt spid="8"/>
                                        </p:tgtEl>
                                        <p:attrNameLst>
                                          <p:attrName>ppt_h</p:attrName>
                                        </p:attrNameLst>
                                      </p:cBhvr>
                                      <p:tavLst>
                                        <p:tav tm="0">
                                          <p:val>
                                            <p:fltVal val="0"/>
                                          </p:val>
                                        </p:tav>
                                        <p:tav tm="100000">
                                          <p:val>
                                            <p:strVal val="#ppt_h"/>
                                          </p:val>
                                        </p:tav>
                                      </p:tavLst>
                                    </p:anim>
                                    <p:animEffect transition="in" filter="fade">
                                      <p:cBhvr>
                                        <p:cTn id="23" dur="750"/>
                                        <p:tgtEl>
                                          <p:spTgt spid="8"/>
                                        </p:tgtEl>
                                      </p:cBhvr>
                                    </p:animEffect>
                                  </p:childTnLst>
                                </p:cTn>
                              </p:par>
                            </p:childTnLst>
                          </p:cTn>
                        </p:par>
                        <p:par>
                          <p:cTn id="24" fill="hold">
                            <p:stCondLst>
                              <p:cond delay="4250"/>
                            </p:stCondLst>
                            <p:childTnLst>
                              <p:par>
                                <p:cTn id="25" presetID="16" presetClass="entr" presetSubtype="37"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Vertical)">
                                      <p:cBhvr>
                                        <p:cTn id="27" dur="1250"/>
                                        <p:tgtEl>
                                          <p:spTgt spid="15"/>
                                        </p:tgtEl>
                                      </p:cBhvr>
                                    </p:animEffect>
                                  </p:childTnLst>
                                </p:cTn>
                              </p:par>
                              <p:par>
                                <p:cTn id="28" presetID="16" presetClass="entr" presetSubtype="2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6671945" y="2442845"/>
            <a:ext cx="5351145" cy="1568450"/>
          </a:xfrm>
          <a:prstGeom prst="rect">
            <a:avLst/>
          </a:prstGeom>
          <a:noFill/>
        </p:spPr>
        <p:txBody>
          <a:bodyPr wrap="square" rtlCol="0">
            <a:spAutoFit/>
          </a:bodyPr>
          <a:lstStyle/>
          <a:p>
            <a:pPr algn="dist"/>
            <a:r>
              <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a:p>
            <a:pPr algn="dist"/>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smtClean="0">
                  <a:solidFill>
                    <a:schemeClr val="bg1"/>
                  </a:solidFill>
                  <a:latin typeface="思源黑体 CN Normal" panose="020B0400000000000000" pitchFamily="34" charset="-122"/>
                  <a:ea typeface="思源黑体 CN Normal" panose="020B0400000000000000" pitchFamily="34" charset="-122"/>
                </a:rPr>
                <a:t>02</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607132"/>
            <a:ext cx="4548318" cy="2676525"/>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飞机的全生命周期包括设计、制造、运营、维护、升级和退役阶段。设计和开发阶段决定了飞机的性能和特征，随后进入制造和装配，将飞机构建起来。运营和维护是其最长的阶段，需要不断监测、维护和修理，以确保安全运行。升级和改进提高飞机效率和性能。最终，飞机会因过时、高维护成本或需求减少而退役，要考虑拆解和废弃。整个生命周期需要多学科合作，以确保飞机的可靠性、安全性和可持续性。</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42701" y="1761067"/>
            <a:ext cx="4233333" cy="3793068"/>
          </a:xfrm>
          <a:prstGeom prst="rect">
            <a:avLst/>
          </a:prstGeom>
          <a:solidFill>
            <a:srgbClr val="425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85500" y="1303865"/>
            <a:ext cx="4233333" cy="3793068"/>
          </a:xfrm>
          <a:prstGeom prst="rect">
            <a:avLst/>
          </a:prstGeom>
          <a:blipFill>
            <a:blip r:embed="rId1"/>
            <a:stretch>
              <a:fillRect l="-18711" r="-187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6132513" y="0"/>
            <a:ext cx="605948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Halber Rahmen 28"/>
          <p:cNvSpPr/>
          <p:nvPr/>
        </p:nvSpPr>
        <p:spPr>
          <a:xfrm>
            <a:off x="7133678" y="907119"/>
            <a:ext cx="550344" cy="550344"/>
          </a:xfrm>
          <a:prstGeom prst="halfFrame">
            <a:avLst>
              <a:gd name="adj1" fmla="val 11513"/>
              <a:gd name="adj2" fmla="val 1099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文本框 22"/>
          <p:cNvSpPr txBox="1"/>
          <p:nvPr/>
        </p:nvSpPr>
        <p:spPr>
          <a:xfrm>
            <a:off x="7420549" y="2199033"/>
            <a:ext cx="4114972" cy="3646170"/>
          </a:xfrm>
          <a:prstGeom prst="rect">
            <a:avLst/>
          </a:prstGeom>
          <a:noFill/>
        </p:spPr>
        <p:txBody>
          <a:bodyPr wrap="square" rtlCol="0">
            <a:spAutoFit/>
          </a:bodyPr>
          <a:lstStyle/>
          <a:p>
            <a:pPr>
              <a:lnSpc>
                <a:spcPct val="150000"/>
              </a:lnSpc>
            </a:pPr>
            <a:r>
              <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rPr>
              <a:t>    </a:t>
            </a: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飞机的一生始于设计和开发阶段，生命周期从此开始，因此这也毫无疑问是飞机最重要的一个阶段，它为飞机的性能、安全性、可维护性和经济性奠定了基础。在这个阶段，工程师和设计师进行飞机的概念设计、结构设计、</a:t>
            </a: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sym typeface="+mn-ea"/>
              </a:rPr>
              <a:t>动力系统设计、系统集成、</a:t>
            </a: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材料选择、</a:t>
            </a: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sym typeface="+mn-ea"/>
              </a:rPr>
              <a:t>性能模拟和测试、安全和法规合规性、优化和改进、成本估算、原型制造和测试</a:t>
            </a: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等。这个过程通常需要数年的时间，并且需要严格的项目管理和质量控制来确保飞机的安全和性能。成功的设计阶段是确保飞机在其整个生命周期内提供卓越性能的基础。</a:t>
            </a:r>
            <a:endPar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4" name="文本框 23"/>
          <p:cNvSpPr txBox="1"/>
          <p:nvPr/>
        </p:nvSpPr>
        <p:spPr>
          <a:xfrm>
            <a:off x="7456141" y="1567411"/>
            <a:ext cx="4325986" cy="52197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lang="zh-CN" altLang="en-US" sz="2800" spc="5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Halber Rahmen 28"/>
          <p:cNvSpPr/>
          <p:nvPr/>
        </p:nvSpPr>
        <p:spPr>
          <a:xfrm rot="10800000">
            <a:off x="11106873" y="5424509"/>
            <a:ext cx="550344" cy="550344"/>
          </a:xfrm>
          <a:prstGeom prst="halfFrame">
            <a:avLst>
              <a:gd name="adj1" fmla="val 11513"/>
              <a:gd name="adj2" fmla="val 1099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文本框 12"/>
          <p:cNvSpPr txBox="1"/>
          <p:nvPr/>
        </p:nvSpPr>
        <p:spPr>
          <a:xfrm flipH="1">
            <a:off x="1055325" y="401306"/>
            <a:ext cx="3351118" cy="337185"/>
          </a:xfrm>
          <a:prstGeom prst="rect">
            <a:avLst/>
          </a:prstGeom>
          <a:noFill/>
        </p:spPr>
        <p:txBody>
          <a:bodyPr wrap="square" rtlCol="0">
            <a:spAutoFit/>
          </a:bodyPr>
          <a:lstStyle/>
          <a:p>
            <a:r>
              <a:rPr kumimoji="1"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14" name="组合 13"/>
          <p:cNvGrpSpPr/>
          <p:nvPr userDrawn="1"/>
        </p:nvGrpSpPr>
        <p:grpSpPr>
          <a:xfrm>
            <a:off x="695325" y="379860"/>
            <a:ext cx="360000" cy="360000"/>
            <a:chOff x="695325" y="379860"/>
            <a:chExt cx="360000" cy="360000"/>
          </a:xfrm>
        </p:grpSpPr>
        <p:sp>
          <p:nvSpPr>
            <p:cNvPr id="15" name="矩形 14"/>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02</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9000" decel="81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19000" decel="8100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accel="19000" decel="81000" fill="hold" grpId="0" nodeType="withEffect">
                                  <p:stCondLst>
                                    <p:cond delay="6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accel="19000" decel="81000" fill="hold" grpId="0" nodeType="withEffect">
                                  <p:stCondLst>
                                    <p:cond delay="6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ppt_x"/>
                                          </p:val>
                                        </p:tav>
                                        <p:tav tm="100000">
                                          <p:val>
                                            <p:strVal val="#ppt_x"/>
                                          </p:val>
                                        </p:tav>
                                      </p:tavLst>
                                    </p:anim>
                                    <p:anim calcmode="lin" valueType="num">
                                      <p:cBhvr additive="base">
                                        <p:cTn id="24" dur="10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accel="19000" decel="81000" fill="hold" grpId="0" nodeType="withEffect">
                                  <p:stCondLst>
                                    <p:cond delay="8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accel="19000" decel="81000" fill="hold" grpId="0" nodeType="withEffect">
                                  <p:stCondLst>
                                    <p:cond delay="12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000" fill="hold"/>
                                        <p:tgtEl>
                                          <p:spTgt spid="23"/>
                                        </p:tgtEl>
                                        <p:attrNameLst>
                                          <p:attrName>ppt_x</p:attrName>
                                        </p:attrNameLst>
                                      </p:cBhvr>
                                      <p:tavLst>
                                        <p:tav tm="0">
                                          <p:val>
                                            <p:strVal val="#ppt_x"/>
                                          </p:val>
                                        </p:tav>
                                        <p:tav tm="100000">
                                          <p:val>
                                            <p:strVal val="#ppt_x"/>
                                          </p:val>
                                        </p:tav>
                                      </p:tavLst>
                                    </p:anim>
                                    <p:anim calcmode="lin" valueType="num">
                                      <p:cBhvr additive="base">
                                        <p:cTn id="32" dur="1000" fill="hold"/>
                                        <p:tgtEl>
                                          <p:spTgt spid="2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8" decel="10000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250" fill="hold"/>
                                        <p:tgtEl>
                                          <p:spTgt spid="14"/>
                                        </p:tgtEl>
                                        <p:attrNameLst>
                                          <p:attrName>ppt_x</p:attrName>
                                        </p:attrNameLst>
                                      </p:cBhvr>
                                      <p:tavLst>
                                        <p:tav tm="0">
                                          <p:val>
                                            <p:strVal val="0-#ppt_w/2"/>
                                          </p:val>
                                        </p:tav>
                                        <p:tav tm="100000">
                                          <p:val>
                                            <p:strVal val="#ppt_x"/>
                                          </p:val>
                                        </p:tav>
                                      </p:tavLst>
                                    </p:anim>
                                    <p:anim calcmode="lin" valueType="num">
                                      <p:cBhvr additive="base">
                                        <p:cTn id="37" dur="125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2000" fill="hold"/>
                                        <p:tgtEl>
                                          <p:spTgt spid="13"/>
                                        </p:tgtEl>
                                        <p:attrNameLst>
                                          <p:attrName>ppt_x</p:attrName>
                                        </p:attrNameLst>
                                      </p:cBhvr>
                                      <p:tavLst>
                                        <p:tav tm="0">
                                          <p:val>
                                            <p:strVal val="0-#ppt_w/2"/>
                                          </p:val>
                                        </p:tav>
                                        <p:tav tm="100000">
                                          <p:val>
                                            <p:strVal val="#ppt_x"/>
                                          </p:val>
                                        </p:tav>
                                      </p:tavLst>
                                    </p:anim>
                                    <p:anim calcmode="lin" valueType="num">
                                      <p:cBhvr additive="base">
                                        <p:cTn id="41" dur="2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P spid="11" grpId="0" bldLvl="0" animBg="1"/>
      <p:bldP spid="12" grpId="0" bldLvl="0" animBg="1"/>
      <p:bldP spid="23" grpId="0"/>
      <p:bldP spid="24" grpId="0"/>
      <p:bldP spid="2" grpId="0" bldLvl="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线连接符 3"/>
          <p:cNvCxnSpPr/>
          <p:nvPr/>
        </p:nvCxnSpPr>
        <p:spPr>
          <a:xfrm>
            <a:off x="0" y="6282055"/>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flipH="1">
            <a:off x="1055370" y="401320"/>
            <a:ext cx="4505960" cy="337185"/>
          </a:xfrm>
          <a:prstGeom prst="rect">
            <a:avLst/>
          </a:prstGeom>
          <a:noFill/>
        </p:spPr>
        <p:txBody>
          <a:bodyPr wrap="square" rtlCol="0">
            <a:spAutoFit/>
          </a:bodyPr>
          <a:lstStyle/>
          <a:p>
            <a:r>
              <a:rPr kumimoji="1"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95325" y="421361"/>
              <a:ext cx="360000" cy="275590"/>
            </a:xfrm>
            <a:prstGeom prst="rect">
              <a:avLst/>
            </a:prstGeom>
            <a:noFill/>
          </p:spPr>
          <p:txBody>
            <a:bodyPr wrap="square" rtlCol="0">
              <a:spAutoFit/>
            </a:bodyP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02</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sp>
        <p:nvSpPr>
          <p:cNvPr id="63" name="Freeform 25"/>
          <p:cNvSpPr/>
          <p:nvPr/>
        </p:nvSpPr>
        <p:spPr bwMode="auto">
          <a:xfrm>
            <a:off x="5759450" y="0"/>
            <a:ext cx="6432550" cy="6858000"/>
          </a:xfrm>
          <a:custGeom>
            <a:avLst/>
            <a:gdLst>
              <a:gd name="T0" fmla="*/ 0 w 4052"/>
              <a:gd name="T1" fmla="*/ 0 h 4320"/>
              <a:gd name="T2" fmla="*/ 4052 w 4052"/>
              <a:gd name="T3" fmla="*/ 0 h 4320"/>
              <a:gd name="T4" fmla="*/ 4052 w 4052"/>
              <a:gd name="T5" fmla="*/ 4320 h 4320"/>
              <a:gd name="T6" fmla="*/ 0 w 4052"/>
              <a:gd name="T7" fmla="*/ 4320 h 4320"/>
              <a:gd name="T8" fmla="*/ 0 w 4052"/>
              <a:gd name="T9" fmla="*/ 0 h 4320"/>
              <a:gd name="T10" fmla="*/ 0 w 4052"/>
              <a:gd name="T11" fmla="*/ 0 h 4320"/>
            </a:gdLst>
            <a:ahLst/>
            <a:cxnLst>
              <a:cxn ang="0">
                <a:pos x="T0" y="T1"/>
              </a:cxn>
              <a:cxn ang="0">
                <a:pos x="T2" y="T3"/>
              </a:cxn>
              <a:cxn ang="0">
                <a:pos x="T4" y="T5"/>
              </a:cxn>
              <a:cxn ang="0">
                <a:pos x="T6" y="T7"/>
              </a:cxn>
              <a:cxn ang="0">
                <a:pos x="T8" y="T9"/>
              </a:cxn>
              <a:cxn ang="0">
                <a:pos x="T10" y="T11"/>
              </a:cxn>
            </a:cxnLst>
            <a:rect l="0" t="0" r="r" b="b"/>
            <a:pathLst>
              <a:path w="4052" h="4320">
                <a:moveTo>
                  <a:pt x="0" y="0"/>
                </a:moveTo>
                <a:lnTo>
                  <a:pt x="4052" y="0"/>
                </a:lnTo>
                <a:lnTo>
                  <a:pt x="4052" y="4320"/>
                </a:lnTo>
                <a:lnTo>
                  <a:pt x="0" y="4320"/>
                </a:lnTo>
                <a:lnTo>
                  <a:pt x="0" y="0"/>
                </a:lnTo>
                <a:lnTo>
                  <a:pt x="0" y="0"/>
                </a:lnTo>
                <a:close/>
              </a:path>
            </a:pathLst>
          </a:custGeom>
          <a:solidFill>
            <a:srgbClr val="DCDDDD"/>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0" name="文本框 155"/>
          <p:cNvSpPr txBox="1"/>
          <p:nvPr/>
        </p:nvSpPr>
        <p:spPr>
          <a:xfrm>
            <a:off x="7509329" y="174481"/>
            <a:ext cx="4363357" cy="18999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rPr>
              <a:t>产品全生命周期管理的目标是优化每个阶段，确保飞机的安全、高效和可持续运营。综合考虑这些因素可以帮助确保飞机能够在其整个生命周期内提供卓越的性能、减少对环境的不利影响，同时降低运营成本。这需要跨足多个领域，包括工程、供应链管理、维护、环境保护和合规性等，以确保飞机的安全性、可维护性和可持续性。</a:t>
            </a:r>
            <a:endPar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1" name="文本框 156"/>
          <p:cNvSpPr txBox="1"/>
          <p:nvPr/>
        </p:nvSpPr>
        <p:spPr>
          <a:xfrm>
            <a:off x="7509329" y="2122441"/>
            <a:ext cx="4363357" cy="1383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rPr>
              <a:t>运营和维护阶段： 飞机的运营和维护是其生命周期中最长的阶段。航空公司负责操作飞机，这包括飞行、维护、定期检查和维修。每一次飞行都会对飞机产生磨损和冲击，因此需要定期维护和监测来确保飞机的安全和可靠性。</a:t>
            </a:r>
            <a:endPar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2" name="文本框 157"/>
          <p:cNvSpPr txBox="1"/>
          <p:nvPr/>
        </p:nvSpPr>
        <p:spPr>
          <a:xfrm>
            <a:off x="7509329" y="3751631"/>
            <a:ext cx="4363357" cy="1383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rPr>
              <a:t>运营和维护阶段： 飞机的运营和维护是其生命周期中最长的阶段。航空公司负责操作飞机，这包括飞行、维护、定期检查和维修。每一次飞行都会对飞机产生磨损和冲击，因此需要定期维护和监测来确保飞机的安全和可靠性。</a:t>
            </a:r>
            <a:endPar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sp>
        <p:nvSpPr>
          <p:cNvPr id="83" name="文本框 158"/>
          <p:cNvSpPr txBox="1"/>
          <p:nvPr/>
        </p:nvSpPr>
        <p:spPr>
          <a:xfrm>
            <a:off x="7509329" y="5380820"/>
            <a:ext cx="4363357" cy="1383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rPr>
              <a:t>运营和维护阶段： 飞机的运营和维护是其生命周期中最长的阶段。航空公司负责操作飞机，这包括飞行、维护、定期检查和维修。每一次飞行都会对飞机产生磨损和冲击，因此需要定期维护和监测来确保飞机的安全和可靠性。</a:t>
            </a:r>
            <a:endParaRPr lang="zh-CN" altLang="en-US" sz="1400" dirty="0">
              <a:solidFill>
                <a:schemeClr val="tx1">
                  <a:lumMod val="65000"/>
                  <a:lumOff val="35000"/>
                </a:schemeClr>
              </a:solidFill>
              <a:latin typeface="思源黑体 CN Light" panose="020B0300000000000000" pitchFamily="34" charset="-122"/>
              <a:ea typeface="思源黑体 CN Light" panose="020B0300000000000000" pitchFamily="34" charset="-122"/>
            </a:endParaRPr>
          </a:p>
        </p:txBody>
      </p:sp>
      <p:grpSp>
        <p:nvGrpSpPr>
          <p:cNvPr id="2" name="组合 1"/>
          <p:cNvGrpSpPr/>
          <p:nvPr/>
        </p:nvGrpSpPr>
        <p:grpSpPr>
          <a:xfrm>
            <a:off x="5336132" y="385153"/>
            <a:ext cx="1816508" cy="626797"/>
            <a:chOff x="5458052" y="385153"/>
            <a:chExt cx="1816508" cy="626797"/>
          </a:xfrm>
        </p:grpSpPr>
        <p:sp>
          <p:nvSpPr>
            <p:cNvPr id="64" name="Freeform 26"/>
            <p:cNvSpPr/>
            <p:nvPr/>
          </p:nvSpPr>
          <p:spPr bwMode="auto">
            <a:xfrm>
              <a:off x="5766027" y="488953"/>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23"/>
            <p:cNvSpPr/>
            <p:nvPr/>
          </p:nvSpPr>
          <p:spPr bwMode="auto">
            <a:xfrm>
              <a:off x="5458052" y="388940"/>
              <a:ext cx="432979" cy="623010"/>
            </a:xfrm>
            <a:custGeom>
              <a:avLst/>
              <a:gdLst>
                <a:gd name="T0" fmla="*/ 0 w 314"/>
                <a:gd name="T1" fmla="*/ 0 h 901"/>
                <a:gd name="T2" fmla="*/ 314 w 314"/>
                <a:gd name="T3" fmla="*/ 299 h 901"/>
                <a:gd name="T4" fmla="*/ 314 w 314"/>
                <a:gd name="T5" fmla="*/ 901 h 901"/>
                <a:gd name="T6" fmla="*/ 0 w 314"/>
                <a:gd name="T7" fmla="*/ 602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2"/>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27"/>
            <p:cNvSpPr/>
            <p:nvPr/>
          </p:nvSpPr>
          <p:spPr bwMode="auto">
            <a:xfrm>
              <a:off x="5458052" y="388941"/>
              <a:ext cx="1697444" cy="416262"/>
            </a:xfrm>
            <a:custGeom>
              <a:avLst/>
              <a:gdLst>
                <a:gd name="T0" fmla="*/ 0 w 1231"/>
                <a:gd name="T1" fmla="*/ 0 h 602"/>
                <a:gd name="T2" fmla="*/ 1047 w 1231"/>
                <a:gd name="T3" fmla="*/ 0 h 602"/>
                <a:gd name="T4" fmla="*/ 1231 w 1231"/>
                <a:gd name="T5" fmla="*/ 299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299"/>
                  </a:lnTo>
                  <a:lnTo>
                    <a:pt x="1047" y="602"/>
                  </a:lnTo>
                  <a:lnTo>
                    <a:pt x="0" y="602"/>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88" name="文本框 164"/>
            <p:cNvSpPr txBox="1"/>
            <p:nvPr/>
          </p:nvSpPr>
          <p:spPr>
            <a:xfrm>
              <a:off x="5699866" y="385153"/>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2</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4" name="组合 3"/>
          <p:cNvGrpSpPr/>
          <p:nvPr/>
        </p:nvGrpSpPr>
        <p:grpSpPr>
          <a:xfrm>
            <a:off x="5336132" y="2009392"/>
            <a:ext cx="1816508" cy="623395"/>
            <a:chOff x="5458052" y="2009392"/>
            <a:chExt cx="1816508" cy="623395"/>
          </a:xfrm>
        </p:grpSpPr>
        <p:sp>
          <p:nvSpPr>
            <p:cNvPr id="68" name="Freeform 30"/>
            <p:cNvSpPr/>
            <p:nvPr/>
          </p:nvSpPr>
          <p:spPr bwMode="auto">
            <a:xfrm>
              <a:off x="5766027" y="2109791"/>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Freeform 18"/>
            <p:cNvSpPr/>
            <p:nvPr/>
          </p:nvSpPr>
          <p:spPr bwMode="auto">
            <a:xfrm>
              <a:off x="5458052" y="2009777"/>
              <a:ext cx="432979" cy="623010"/>
            </a:xfrm>
            <a:custGeom>
              <a:avLst/>
              <a:gdLst>
                <a:gd name="T0" fmla="*/ 0 w 314"/>
                <a:gd name="T1" fmla="*/ 0 h 901"/>
                <a:gd name="T2" fmla="*/ 314 w 314"/>
                <a:gd name="T3" fmla="*/ 299 h 901"/>
                <a:gd name="T4" fmla="*/ 314 w 314"/>
                <a:gd name="T5" fmla="*/ 901 h 901"/>
                <a:gd name="T6" fmla="*/ 0 w 314"/>
                <a:gd name="T7" fmla="*/ 602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31"/>
            <p:cNvSpPr/>
            <p:nvPr/>
          </p:nvSpPr>
          <p:spPr bwMode="auto">
            <a:xfrm>
              <a:off x="5458052" y="2009778"/>
              <a:ext cx="1697444" cy="416262"/>
            </a:xfrm>
            <a:custGeom>
              <a:avLst/>
              <a:gdLst>
                <a:gd name="T0" fmla="*/ 0 w 1231"/>
                <a:gd name="T1" fmla="*/ 0 h 602"/>
                <a:gd name="T2" fmla="*/ 1047 w 1231"/>
                <a:gd name="T3" fmla="*/ 0 h 602"/>
                <a:gd name="T4" fmla="*/ 1231 w 1231"/>
                <a:gd name="T5" fmla="*/ 299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299"/>
                  </a:lnTo>
                  <a:lnTo>
                    <a:pt x="1047" y="602"/>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文本框 164"/>
            <p:cNvSpPr txBox="1"/>
            <p:nvPr/>
          </p:nvSpPr>
          <p:spPr>
            <a:xfrm>
              <a:off x="5777178" y="2009392"/>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3</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sp>
        <p:nvSpPr>
          <p:cNvPr id="72" name="Freeform 34"/>
          <p:cNvSpPr/>
          <p:nvPr/>
        </p:nvSpPr>
        <p:spPr bwMode="auto">
          <a:xfrm>
            <a:off x="5644107" y="3738566"/>
            <a:ext cx="1508533" cy="416262"/>
          </a:xfrm>
          <a:custGeom>
            <a:avLst/>
            <a:gdLst>
              <a:gd name="T0" fmla="*/ 0 w 1094"/>
              <a:gd name="T1" fmla="*/ 0 h 602"/>
              <a:gd name="T2" fmla="*/ 911 w 1094"/>
              <a:gd name="T3" fmla="*/ 0 h 602"/>
              <a:gd name="T4" fmla="*/ 1094 w 1094"/>
              <a:gd name="T5" fmla="*/ 304 h 602"/>
              <a:gd name="T6" fmla="*/ 911 w 1094"/>
              <a:gd name="T7" fmla="*/ 602 h 602"/>
              <a:gd name="T8" fmla="*/ 0 w 1094"/>
              <a:gd name="T9" fmla="*/ 602 h 602"/>
              <a:gd name="T10" fmla="*/ 0 w 1094"/>
              <a:gd name="T11" fmla="*/ 0 h 602"/>
              <a:gd name="T12" fmla="*/ 0 w 1094"/>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094" h="602">
                <a:moveTo>
                  <a:pt x="0" y="0"/>
                </a:moveTo>
                <a:lnTo>
                  <a:pt x="911" y="0"/>
                </a:lnTo>
                <a:lnTo>
                  <a:pt x="1094" y="304"/>
                </a:lnTo>
                <a:lnTo>
                  <a:pt x="911" y="602"/>
                </a:lnTo>
                <a:lnTo>
                  <a:pt x="0" y="602"/>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组合 4"/>
          <p:cNvGrpSpPr/>
          <p:nvPr/>
        </p:nvGrpSpPr>
        <p:grpSpPr>
          <a:xfrm>
            <a:off x="5336132" y="3623953"/>
            <a:ext cx="1697444" cy="637609"/>
            <a:chOff x="5458052" y="3623953"/>
            <a:chExt cx="1697444" cy="637609"/>
          </a:xfrm>
        </p:grpSpPr>
        <p:sp>
          <p:nvSpPr>
            <p:cNvPr id="51" name="Freeform 13"/>
            <p:cNvSpPr/>
            <p:nvPr/>
          </p:nvSpPr>
          <p:spPr bwMode="auto">
            <a:xfrm>
              <a:off x="5458052" y="3638552"/>
              <a:ext cx="432979" cy="623010"/>
            </a:xfrm>
            <a:custGeom>
              <a:avLst/>
              <a:gdLst>
                <a:gd name="T0" fmla="*/ 0 w 314"/>
                <a:gd name="T1" fmla="*/ 0 h 901"/>
                <a:gd name="T2" fmla="*/ 314 w 314"/>
                <a:gd name="T3" fmla="*/ 299 h 901"/>
                <a:gd name="T4" fmla="*/ 314 w 314"/>
                <a:gd name="T5" fmla="*/ 901 h 901"/>
                <a:gd name="T6" fmla="*/ 0 w 314"/>
                <a:gd name="T7" fmla="*/ 603 h 901"/>
                <a:gd name="T8" fmla="*/ 0 w 314"/>
                <a:gd name="T9" fmla="*/ 0 h 901"/>
                <a:gd name="T10" fmla="*/ 0 w 314"/>
                <a:gd name="T11" fmla="*/ 0 h 901"/>
              </a:gdLst>
              <a:ahLst/>
              <a:cxnLst>
                <a:cxn ang="0">
                  <a:pos x="T0" y="T1"/>
                </a:cxn>
                <a:cxn ang="0">
                  <a:pos x="T2" y="T3"/>
                </a:cxn>
                <a:cxn ang="0">
                  <a:pos x="T4" y="T5"/>
                </a:cxn>
                <a:cxn ang="0">
                  <a:pos x="T6" y="T7"/>
                </a:cxn>
                <a:cxn ang="0">
                  <a:pos x="T8" y="T9"/>
                </a:cxn>
                <a:cxn ang="0">
                  <a:pos x="T10" y="T11"/>
                </a:cxn>
              </a:cxnLst>
              <a:rect l="0" t="0" r="r" b="b"/>
              <a:pathLst>
                <a:path w="314" h="901">
                  <a:moveTo>
                    <a:pt x="0" y="0"/>
                  </a:moveTo>
                  <a:lnTo>
                    <a:pt x="314" y="299"/>
                  </a:lnTo>
                  <a:lnTo>
                    <a:pt x="314" y="901"/>
                  </a:lnTo>
                  <a:lnTo>
                    <a:pt x="0" y="603"/>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36"/>
            <p:cNvSpPr/>
            <p:nvPr/>
          </p:nvSpPr>
          <p:spPr bwMode="auto">
            <a:xfrm>
              <a:off x="5458052" y="3638552"/>
              <a:ext cx="1697444" cy="416953"/>
            </a:xfrm>
            <a:custGeom>
              <a:avLst/>
              <a:gdLst>
                <a:gd name="T0" fmla="*/ 0 w 1231"/>
                <a:gd name="T1" fmla="*/ 0 h 603"/>
                <a:gd name="T2" fmla="*/ 1047 w 1231"/>
                <a:gd name="T3" fmla="*/ 0 h 603"/>
                <a:gd name="T4" fmla="*/ 1231 w 1231"/>
                <a:gd name="T5" fmla="*/ 299 h 603"/>
                <a:gd name="T6" fmla="*/ 1047 w 1231"/>
                <a:gd name="T7" fmla="*/ 603 h 603"/>
                <a:gd name="T8" fmla="*/ 0 w 1231"/>
                <a:gd name="T9" fmla="*/ 603 h 603"/>
                <a:gd name="T10" fmla="*/ 0 w 1231"/>
                <a:gd name="T11" fmla="*/ 0 h 603"/>
                <a:gd name="T12" fmla="*/ 0 w 1231"/>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1231" h="603">
                  <a:moveTo>
                    <a:pt x="0" y="0"/>
                  </a:moveTo>
                  <a:lnTo>
                    <a:pt x="1047" y="0"/>
                  </a:lnTo>
                  <a:lnTo>
                    <a:pt x="1231" y="299"/>
                  </a:lnTo>
                  <a:lnTo>
                    <a:pt x="1047" y="603"/>
                  </a:lnTo>
                  <a:lnTo>
                    <a:pt x="0" y="603"/>
                  </a:lnTo>
                  <a:lnTo>
                    <a:pt x="0" y="0"/>
                  </a:lnTo>
                  <a:lnTo>
                    <a:pt x="0" y="0"/>
                  </a:ln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文本框 164"/>
            <p:cNvSpPr txBox="1"/>
            <p:nvPr/>
          </p:nvSpPr>
          <p:spPr>
            <a:xfrm>
              <a:off x="5787802" y="3623953"/>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4</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6" name="组合 5"/>
          <p:cNvGrpSpPr/>
          <p:nvPr/>
        </p:nvGrpSpPr>
        <p:grpSpPr>
          <a:xfrm>
            <a:off x="5324793" y="5260977"/>
            <a:ext cx="1827847" cy="622318"/>
            <a:chOff x="5446713" y="5260977"/>
            <a:chExt cx="1827847" cy="622318"/>
          </a:xfrm>
        </p:grpSpPr>
        <p:sp>
          <p:nvSpPr>
            <p:cNvPr id="73" name="Freeform 35"/>
            <p:cNvSpPr/>
            <p:nvPr/>
          </p:nvSpPr>
          <p:spPr bwMode="auto">
            <a:xfrm>
              <a:off x="5766027" y="5368927"/>
              <a:ext cx="1508533" cy="412113"/>
            </a:xfrm>
            <a:custGeom>
              <a:avLst/>
              <a:gdLst>
                <a:gd name="T0" fmla="*/ 0 w 1094"/>
                <a:gd name="T1" fmla="*/ 0 h 596"/>
                <a:gd name="T2" fmla="*/ 911 w 1094"/>
                <a:gd name="T3" fmla="*/ 0 h 596"/>
                <a:gd name="T4" fmla="*/ 1094 w 1094"/>
                <a:gd name="T5" fmla="*/ 298 h 596"/>
                <a:gd name="T6" fmla="*/ 911 w 1094"/>
                <a:gd name="T7" fmla="*/ 596 h 596"/>
                <a:gd name="T8" fmla="*/ 0 w 1094"/>
                <a:gd name="T9" fmla="*/ 596 h 596"/>
                <a:gd name="T10" fmla="*/ 0 w 1094"/>
                <a:gd name="T11" fmla="*/ 0 h 596"/>
                <a:gd name="T12" fmla="*/ 0 w 1094"/>
                <a:gd name="T13" fmla="*/ 0 h 596"/>
              </a:gdLst>
              <a:ahLst/>
              <a:cxnLst>
                <a:cxn ang="0">
                  <a:pos x="T0" y="T1"/>
                </a:cxn>
                <a:cxn ang="0">
                  <a:pos x="T2" y="T3"/>
                </a:cxn>
                <a:cxn ang="0">
                  <a:pos x="T4" y="T5"/>
                </a:cxn>
                <a:cxn ang="0">
                  <a:pos x="T6" y="T7"/>
                </a:cxn>
                <a:cxn ang="0">
                  <a:pos x="T8" y="T9"/>
                </a:cxn>
                <a:cxn ang="0">
                  <a:pos x="T10" y="T11"/>
                </a:cxn>
                <a:cxn ang="0">
                  <a:pos x="T12" y="T13"/>
                </a:cxn>
              </a:cxnLst>
              <a:rect l="0" t="0" r="r" b="b"/>
              <a:pathLst>
                <a:path w="1094" h="596">
                  <a:moveTo>
                    <a:pt x="0" y="0"/>
                  </a:moveTo>
                  <a:lnTo>
                    <a:pt x="911" y="0"/>
                  </a:lnTo>
                  <a:lnTo>
                    <a:pt x="1094" y="298"/>
                  </a:lnTo>
                  <a:lnTo>
                    <a:pt x="911" y="596"/>
                  </a:lnTo>
                  <a:lnTo>
                    <a:pt x="0" y="596"/>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
            <p:cNvSpPr/>
            <p:nvPr/>
          </p:nvSpPr>
          <p:spPr bwMode="auto">
            <a:xfrm>
              <a:off x="5458052" y="5260977"/>
              <a:ext cx="432979" cy="622318"/>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rgbClr val="4256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37"/>
            <p:cNvSpPr/>
            <p:nvPr/>
          </p:nvSpPr>
          <p:spPr bwMode="auto">
            <a:xfrm>
              <a:off x="5446713" y="5260978"/>
              <a:ext cx="1697444" cy="416262"/>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rgbClr val="425698"/>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文本框 164"/>
            <p:cNvSpPr txBox="1"/>
            <p:nvPr/>
          </p:nvSpPr>
          <p:spPr>
            <a:xfrm>
              <a:off x="5759058" y="5269638"/>
              <a:ext cx="1037943"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5</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0829" y="2330609"/>
            <a:ext cx="3647028" cy="25260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250" fill="hold"/>
                                        <p:tgtEl>
                                          <p:spTgt spid="41"/>
                                        </p:tgtEl>
                                        <p:attrNameLst>
                                          <p:attrName>ppt_x</p:attrName>
                                        </p:attrNameLst>
                                      </p:cBhvr>
                                      <p:tavLst>
                                        <p:tav tm="0">
                                          <p:val>
                                            <p:strVal val="0-#ppt_w/2"/>
                                          </p:val>
                                        </p:tav>
                                        <p:tav tm="100000">
                                          <p:val>
                                            <p:strVal val="#ppt_x"/>
                                          </p:val>
                                        </p:tav>
                                      </p:tavLst>
                                    </p:anim>
                                    <p:anim calcmode="lin" valueType="num">
                                      <p:cBhvr additive="base">
                                        <p:cTn id="8" dur="125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000" fill="hold"/>
                                        <p:tgtEl>
                                          <p:spTgt spid="40"/>
                                        </p:tgtEl>
                                        <p:attrNameLst>
                                          <p:attrName>ppt_x</p:attrName>
                                        </p:attrNameLst>
                                      </p:cBhvr>
                                      <p:tavLst>
                                        <p:tav tm="0">
                                          <p:val>
                                            <p:strVal val="0-#ppt_w/2"/>
                                          </p:val>
                                        </p:tav>
                                        <p:tav tm="100000">
                                          <p:val>
                                            <p:strVal val="#ppt_x"/>
                                          </p:val>
                                        </p:tav>
                                      </p:tavLst>
                                    </p:anim>
                                    <p:anim calcmode="lin" valueType="num">
                                      <p:cBhvr additive="base">
                                        <p:cTn id="12" dur="2000" fill="hold"/>
                                        <p:tgtEl>
                                          <p:spTgt spid="40"/>
                                        </p:tgtEl>
                                        <p:attrNameLst>
                                          <p:attrName>ppt_y</p:attrName>
                                        </p:attrNameLst>
                                      </p:cBhvr>
                                      <p:tavLst>
                                        <p:tav tm="0">
                                          <p:val>
                                            <p:strVal val="#ppt_y"/>
                                          </p:val>
                                        </p:tav>
                                        <p:tav tm="100000">
                                          <p:val>
                                            <p:strVal val="#ppt_y"/>
                                          </p:val>
                                        </p:tav>
                                      </p:tavLst>
                                    </p:anim>
                                  </p:childTnLst>
                                </p:cTn>
                              </p:par>
                              <p:par>
                                <p:cTn id="13" presetID="14" presetClass="entr" presetSubtype="1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1000"/>
                                        <p:tgtEl>
                                          <p:spTgt spid="81"/>
                                        </p:tgtEl>
                                      </p:cBhvr>
                                    </p:animEffect>
                                    <p:anim calcmode="lin" valueType="num">
                                      <p:cBhvr>
                                        <p:cTn id="36" dur="1000" fill="hold"/>
                                        <p:tgtEl>
                                          <p:spTgt spid="81"/>
                                        </p:tgtEl>
                                        <p:attrNameLst>
                                          <p:attrName>ppt_x</p:attrName>
                                        </p:attrNameLst>
                                      </p:cBhvr>
                                      <p:tavLst>
                                        <p:tav tm="0">
                                          <p:val>
                                            <p:strVal val="#ppt_x"/>
                                          </p:val>
                                        </p:tav>
                                        <p:tav tm="100000">
                                          <p:val>
                                            <p:strVal val="#ppt_x"/>
                                          </p:val>
                                        </p:tav>
                                      </p:tavLst>
                                    </p:anim>
                                    <p:anim calcmode="lin" valueType="num">
                                      <p:cBhvr>
                                        <p:cTn id="37" dur="1000" fill="hold"/>
                                        <p:tgtEl>
                                          <p:spTgt spid="81"/>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1000"/>
                                        <p:tgtEl>
                                          <p:spTgt spid="72"/>
                                        </p:tgtEl>
                                      </p:cBhvr>
                                    </p:animEffect>
                                    <p:anim calcmode="lin" valueType="num">
                                      <p:cBhvr>
                                        <p:cTn id="47" dur="1000" fill="hold"/>
                                        <p:tgtEl>
                                          <p:spTgt spid="72"/>
                                        </p:tgtEl>
                                        <p:attrNameLst>
                                          <p:attrName>ppt_x</p:attrName>
                                        </p:attrNameLst>
                                      </p:cBhvr>
                                      <p:tavLst>
                                        <p:tav tm="0">
                                          <p:val>
                                            <p:strVal val="#ppt_x"/>
                                          </p:val>
                                        </p:tav>
                                        <p:tav tm="100000">
                                          <p:val>
                                            <p:strVal val="#ppt_x"/>
                                          </p:val>
                                        </p:tav>
                                      </p:tavLst>
                                    </p:anim>
                                    <p:anim calcmode="lin" valueType="num">
                                      <p:cBhvr>
                                        <p:cTn id="48" dur="1000" fill="hold"/>
                                        <p:tgtEl>
                                          <p:spTgt spid="7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1000"/>
                                        <p:tgtEl>
                                          <p:spTgt spid="82"/>
                                        </p:tgtEl>
                                      </p:cBhvr>
                                    </p:animEffect>
                                    <p:anim calcmode="lin" valueType="num">
                                      <p:cBhvr>
                                        <p:cTn id="52" dur="1000" fill="hold"/>
                                        <p:tgtEl>
                                          <p:spTgt spid="82"/>
                                        </p:tgtEl>
                                        <p:attrNameLst>
                                          <p:attrName>ppt_x</p:attrName>
                                        </p:attrNameLst>
                                      </p:cBhvr>
                                      <p:tavLst>
                                        <p:tav tm="0">
                                          <p:val>
                                            <p:strVal val="#ppt_x"/>
                                          </p:val>
                                        </p:tav>
                                        <p:tav tm="100000">
                                          <p:val>
                                            <p:strVal val="#ppt_x"/>
                                          </p:val>
                                        </p:tav>
                                      </p:tavLst>
                                    </p:anim>
                                    <p:anim calcmode="lin" valueType="num">
                                      <p:cBhvr>
                                        <p:cTn id="53" dur="1000" fill="hold"/>
                                        <p:tgtEl>
                                          <p:spTgt spid="82"/>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2"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1000"/>
                                        <p:tgtEl>
                                          <p:spTgt spid="83"/>
                                        </p:tgtEl>
                                      </p:cBhvr>
                                    </p:animEffect>
                                    <p:anim calcmode="lin" valueType="num">
                                      <p:cBhvr>
                                        <p:cTn id="63" dur="1000" fill="hold"/>
                                        <p:tgtEl>
                                          <p:spTgt spid="83"/>
                                        </p:tgtEl>
                                        <p:attrNameLst>
                                          <p:attrName>ppt_x</p:attrName>
                                        </p:attrNameLst>
                                      </p:cBhvr>
                                      <p:tavLst>
                                        <p:tav tm="0">
                                          <p:val>
                                            <p:strVal val="#ppt_x"/>
                                          </p:val>
                                        </p:tav>
                                        <p:tav tm="100000">
                                          <p:val>
                                            <p:strVal val="#ppt_x"/>
                                          </p:val>
                                        </p:tav>
                                      </p:tavLst>
                                    </p:anim>
                                    <p:anim calcmode="lin" valueType="num">
                                      <p:cBhvr>
                                        <p:cTn id="6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0" grpId="0"/>
      <p:bldP spid="81" grpId="0"/>
      <p:bldP spid="82" grpId="0"/>
      <p:bldP spid="83" grpId="0"/>
      <p:bldP spid="7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065" y="3732530"/>
            <a:ext cx="12166600" cy="2644775"/>
            <a:chOff x="19" y="5878"/>
            <a:chExt cx="19160" cy="4165"/>
          </a:xfrm>
        </p:grpSpPr>
        <p:sp>
          <p:nvSpPr>
            <p:cNvPr id="2" name="矩形 1"/>
            <p:cNvSpPr/>
            <p:nvPr/>
          </p:nvSpPr>
          <p:spPr>
            <a:xfrm>
              <a:off x="6404" y="5878"/>
              <a:ext cx="6381" cy="4139"/>
            </a:xfrm>
            <a:prstGeom prst="rect">
              <a:avLst/>
            </a:prstGeom>
            <a:blipFill>
              <a:blip r:embed="rId1"/>
              <a:stretch>
                <a:fillRect l="-3460" r="-34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9" y="5878"/>
              <a:ext cx="6381" cy="4139"/>
            </a:xfrm>
            <a:prstGeom prst="rect">
              <a:avLst/>
            </a:prstGeom>
            <a:blipFill>
              <a:blip r:embed="rId2"/>
              <a:stretch>
                <a:fillRect l="-2697" r="-26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12798" y="5904"/>
              <a:ext cx="6381" cy="4139"/>
            </a:xfrm>
            <a:prstGeom prst="rect">
              <a:avLst/>
            </a:prstGeom>
            <a:blipFill>
              <a:blip r:embed="rId3"/>
              <a:stretch>
                <a:fillRect l="-2280" r="-22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Halber Rahmen 28"/>
          <p:cNvSpPr/>
          <p:nvPr/>
        </p:nvSpPr>
        <p:spPr>
          <a:xfrm>
            <a:off x="913929" y="729935"/>
            <a:ext cx="550344" cy="550344"/>
          </a:xfrm>
          <a:prstGeom prst="halfFrame">
            <a:avLst>
              <a:gd name="adj1" fmla="val 11513"/>
              <a:gd name="adj2" fmla="val 1099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思源黑体 CN Normal" panose="020B0400000000000000" pitchFamily="34" charset="-122"/>
              <a:ea typeface="思源黑体 CN Normal" panose="020B0400000000000000" pitchFamily="34" charset="-122"/>
            </a:endParaRPr>
          </a:p>
        </p:txBody>
      </p:sp>
      <p:sp>
        <p:nvSpPr>
          <p:cNvPr id="7" name="文本框 6" descr="e7d195523061f1c0d318120d6aeaf1b6ccceb6ba3da59c0775C5DE19DDDEBC09ED96DBD9900D9848D623ECAD1D4904B78047D0015C22C8BE97228BE8B5BFF08FE7A3AE04126DA07312A96C0F69F9BAB74652F3714E87BDD66E444FDD1FA2830810C3D2E9497A6F5E5DA929995BC6A199782D94766D8CFED659FA5F6E541F58EA3664DF427D1F99F6"/>
          <p:cNvSpPr txBox="1"/>
          <p:nvPr/>
        </p:nvSpPr>
        <p:spPr>
          <a:xfrm>
            <a:off x="0" y="1160780"/>
            <a:ext cx="12132310" cy="2538095"/>
          </a:xfrm>
          <a:prstGeom prst="rect">
            <a:avLst/>
          </a:prstGeom>
          <a:noFill/>
        </p:spPr>
        <p:txBody>
          <a:bodyPr wrap="square" rtlCol="0">
            <a:spAutoFit/>
          </a:bodyPr>
          <a:lstStyle/>
          <a:p>
            <a:pPr algn="dist"/>
            <a:r>
              <a:rPr lang="en-US" altLang="zh-CN" sz="15900" b="1" dirty="0">
                <a:solidFill>
                  <a:schemeClr val="tx1">
                    <a:alpha val="5000"/>
                  </a:schemeClr>
                </a:solidFill>
                <a:latin typeface="思源黑体 CN Light" panose="020B0300000000000000" pitchFamily="34" charset="-122"/>
                <a:ea typeface="黑体" panose="02010609060101010101" charset="-122"/>
              </a:rPr>
              <a:t>SHOWUP</a:t>
            </a:r>
            <a:endParaRPr lang="en-US" altLang="zh-CN" sz="15900" b="1" dirty="0">
              <a:solidFill>
                <a:schemeClr val="tx1">
                  <a:alpha val="5000"/>
                </a:schemeClr>
              </a:solidFill>
              <a:latin typeface="思源黑体 CN Light" panose="020B0300000000000000" pitchFamily="34" charset="-122"/>
              <a:ea typeface="黑体" panose="02010609060101010101" charset="-122"/>
            </a:endParaRPr>
          </a:p>
        </p:txBody>
      </p:sp>
      <p:sp>
        <p:nvSpPr>
          <p:cNvPr id="11" name="文本框 10"/>
          <p:cNvSpPr txBox="1"/>
          <p:nvPr/>
        </p:nvSpPr>
        <p:spPr>
          <a:xfrm>
            <a:off x="2190889" y="1161029"/>
            <a:ext cx="4325986" cy="1076325"/>
          </a:xfrm>
          <a:prstGeom prst="rect">
            <a:avLst/>
          </a:prstGeom>
          <a:noFill/>
        </p:spPr>
        <p:txBody>
          <a:bodyPr wrap="square" rtlCol="0">
            <a:spAutoFit/>
          </a:bodyPr>
          <a:lstStyle/>
          <a:p>
            <a:r>
              <a:rPr kumimoji="1" lang="zh-CN" altLang="en-US" sz="3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kumimoji="1" lang="zh-CN" altLang="en-US" sz="3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a:p>
            <a:endParaRPr lang="zh-CN" altLang="en-US" sz="3200" spc="500" dirty="0">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2207247" y="1779590"/>
            <a:ext cx="3656710" cy="583565"/>
          </a:xfrm>
          <a:prstGeom prst="rect">
            <a:avLst/>
          </a:prstGeom>
          <a:noFill/>
        </p:spPr>
        <p:txBody>
          <a:bodyPr wrap="square" rtlCol="0">
            <a:spAutoFit/>
          </a:bodyPr>
          <a:lstStyle/>
          <a:p>
            <a:r>
              <a:rPr lang="en-US" altLang="zh-CN" sz="1600" spc="300" dirty="0">
                <a:solidFill>
                  <a:schemeClr val="bg1">
                    <a:lumMod val="50000"/>
                  </a:schemeClr>
                </a:solidFill>
                <a:latin typeface="思源黑体 CN Light" panose="020B0300000000000000" pitchFamily="34" charset="-122"/>
                <a:ea typeface="思源黑体 CN Light" panose="020B0300000000000000" pitchFamily="34" charset="-122"/>
                <a:sym typeface="+mn-ea"/>
              </a:rPr>
              <a:t>The entire lifecycle of an aircraft</a:t>
            </a:r>
            <a:endParaRPr lang="zh-CN" altLang="en-US" sz="1600" spc="3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6579487" y="1075761"/>
            <a:ext cx="4416596" cy="2353310"/>
          </a:xfrm>
          <a:prstGeom prst="rect">
            <a:avLst/>
          </a:prstGeom>
          <a:noFill/>
        </p:spPr>
        <p:txBody>
          <a:bodyPr wrap="square" rtlCol="0">
            <a:spAutoFit/>
          </a:bodyPr>
          <a:lstStyle/>
          <a:p>
            <a:pPr>
              <a:lnSpc>
                <a:spcPct val="150000"/>
              </a:lnSpc>
            </a:pPr>
            <a:r>
              <a:rPr lang="en-US" altLang="zh-CN" sz="1400" dirty="0">
                <a:solidFill>
                  <a:schemeClr val="tx1">
                    <a:lumMod val="95000"/>
                    <a:lumOff val="5000"/>
                  </a:schemeClr>
                </a:solidFill>
                <a:latin typeface="思源黑体 CN Light" panose="020B0300000000000000" pitchFamily="34" charset="-122"/>
                <a:ea typeface="思源黑体 CN Light" panose="020B0300000000000000" pitchFamily="34" charset="-122"/>
              </a:rPr>
              <a:t>    </a:t>
            </a:r>
            <a:r>
              <a:rPr lang="zh-CN" altLang="en-US" sz="1400" dirty="0">
                <a:solidFill>
                  <a:schemeClr val="tx1">
                    <a:lumMod val="95000"/>
                    <a:lumOff val="5000"/>
                  </a:schemeClr>
                </a:solidFill>
                <a:latin typeface="思源黑体 CN Light" panose="020B0300000000000000" pitchFamily="34" charset="-122"/>
                <a:ea typeface="思源黑体 CN Light" panose="020B0300000000000000" pitchFamily="34" charset="-122"/>
              </a:rPr>
              <a:t>飞机全生命周期管理的目标是优化每个阶段，确保飞机的安全、高效和可持续运营。综合考虑这些因素可以帮助确保飞机能够在其整个生命周期内提供卓越的性能、减少对环境的不利影响，同时降低运营成本。这需要跨足多个领域，包括工程、供应链管理、维护、环境保护和合规性等，以确保飞机的安全性、可维护性和可持续性。</a:t>
            </a:r>
            <a:endParaRPr lang="zh-CN" altLang="en-US" sz="14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8679" y="173779"/>
            <a:ext cx="655374" cy="655374"/>
          </a:xfrm>
          <a:prstGeom prst="rect">
            <a:avLst/>
          </a:prstGeom>
        </p:spPr>
      </p:pic>
      <p:sp>
        <p:nvSpPr>
          <p:cNvPr id="40" name="文本框 39"/>
          <p:cNvSpPr txBox="1"/>
          <p:nvPr>
            <p:custDataLst>
              <p:tags r:id="rId5"/>
            </p:custDataLst>
          </p:nvPr>
        </p:nvSpPr>
        <p:spPr>
          <a:xfrm flipH="1">
            <a:off x="1055370" y="401320"/>
            <a:ext cx="4505960" cy="337185"/>
          </a:xfrm>
          <a:prstGeom prst="rect">
            <a:avLst/>
          </a:prstGeom>
          <a:noFill/>
        </p:spPr>
        <p:txBody>
          <a:bodyPr wrap="square" rtlCol="0">
            <a:spAutoFit/>
          </a:bodyPr>
          <a:p>
            <a:r>
              <a:rPr kumimoji="1"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飞机的全生命周期</a:t>
            </a:r>
            <a:endParaRPr lang="zh-CN" altLang="en-US" sz="1600" dirty="0">
              <a:solidFill>
                <a:srgbClr val="002060"/>
              </a:solidFill>
              <a:latin typeface="思源黑体 CN Normal" panose="020B0400000000000000" pitchFamily="34" charset="-122"/>
              <a:ea typeface="思源黑体 CN Normal" panose="020B0400000000000000" pitchFamily="34" charset="-122"/>
            </a:endParaRPr>
          </a:p>
        </p:txBody>
      </p:sp>
      <p:grpSp>
        <p:nvGrpSpPr>
          <p:cNvPr id="41" name="组合 40"/>
          <p:cNvGrpSpPr/>
          <p:nvPr userDrawn="1"/>
        </p:nvGrpSpPr>
        <p:grpSpPr>
          <a:xfrm>
            <a:off x="695325" y="389385"/>
            <a:ext cx="360000" cy="360000"/>
            <a:chOff x="695325" y="379860"/>
            <a:chExt cx="360000" cy="360000"/>
          </a:xfrm>
        </p:grpSpPr>
        <p:sp>
          <p:nvSpPr>
            <p:cNvPr id="42" name="矩形 41"/>
            <p:cNvSpPr/>
            <p:nvPr>
              <p:custDataLst>
                <p:tags r:id="rId6"/>
              </p:custDataLst>
            </p:nvPr>
          </p:nvSpPr>
          <p:spPr>
            <a:xfrm>
              <a:off x="695325" y="379860"/>
              <a:ext cx="360000" cy="360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7"/>
              </p:custDataLst>
            </p:nvPr>
          </p:nvSpPr>
          <p:spPr>
            <a:xfrm>
              <a:off x="695325" y="421361"/>
              <a:ext cx="360000" cy="275590"/>
            </a:xfrm>
            <a:prstGeom prst="rect">
              <a:avLst/>
            </a:prstGeom>
            <a:noFill/>
          </p:spPr>
          <p:txBody>
            <a:bodyPr wrap="square" rtlCol="0">
              <a:spAutoFit/>
            </a:bodyPr>
            <a:p>
              <a:pPr algn="ctr"/>
              <a:r>
                <a:rPr lang="en-US" altLang="zh-CN" sz="1200" dirty="0">
                  <a:solidFill>
                    <a:schemeClr val="bg1"/>
                  </a:solidFill>
                  <a:latin typeface="思源黑体 CN Normal" panose="020B0400000000000000" pitchFamily="34" charset="-122"/>
                  <a:ea typeface="思源黑体 CN Normal" panose="020B0400000000000000" pitchFamily="34" charset="-122"/>
                </a:rPr>
                <a:t>02</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0" presetClass="entr" presetSubtype="0" fill="hold" grpId="0" nodeType="withEffect">
                                  <p:stCondLst>
                                    <p:cond delay="200"/>
                                  </p:stCondLst>
                                  <p:iterate type="lt">
                                    <p:tmPct val="3000"/>
                                  </p:iterate>
                                  <p:childTnLst>
                                    <p:set>
                                      <p:cBhvr>
                                        <p:cTn id="9" dur="700" fill="hold">
                                          <p:stCondLst>
                                            <p:cond delay="0"/>
                                          </p:stCondLst>
                                        </p:cTn>
                                        <p:tgtEl>
                                          <p:spTgt spid="11"/>
                                        </p:tgtEl>
                                        <p:attrNameLst>
                                          <p:attrName>style.visibility</p:attrName>
                                        </p:attrNameLst>
                                      </p:cBhvr>
                                      <p:to>
                                        <p:strVal val="visible"/>
                                      </p:to>
                                    </p:set>
                                    <p:anim to="" calcmode="lin" valueType="num">
                                      <p:cBhvr>
                                        <p:cTn id="10" dur="700" fill="hold">
                                          <p:stCondLst>
                                            <p:cond delay="0"/>
                                          </p:stCondLst>
                                        </p:cTn>
                                        <p:tgtEl>
                                          <p:spTgt spid="11"/>
                                        </p:tgtEl>
                                        <p:attrNameLst>
                                          <p:attrName>ppt_x</p:attrName>
                                        </p:attrNameLst>
                                      </p:cBhvr>
                                      <p:tavLst>
                                        <p:tav tm="0" fmla="#ppt_x+#ppt_w*((1.5-1.5*$)^3-(1.5-1.5*$)^2)">
                                          <p:val>
                                            <p:fltVal val="0"/>
                                          </p:val>
                                        </p:tav>
                                        <p:tav tm="100000">
                                          <p:val>
                                            <p:fltVal val="1"/>
                                          </p:val>
                                        </p:tav>
                                      </p:tavLst>
                                    </p:anim>
                                    <p:anim to="" calcmode="lin" valueType="num">
                                      <p:cBhvr>
                                        <p:cTn id="11" dur="700" fill="hold">
                                          <p:stCondLst>
                                            <p:cond delay="0"/>
                                          </p:stCondLst>
                                        </p:cTn>
                                        <p:tgtEl>
                                          <p:spTgt spid="11"/>
                                        </p:tgtEl>
                                        <p:attrNameLst>
                                          <p:attrName>style.rotation</p:attrName>
                                        </p:attrNameLst>
                                      </p:cBhvr>
                                      <p:tavLst>
                                        <p:tav tm="0" fmla="#ppt_r-45*((1.5-1.5*$)^3-(1.5-1.5*$)^2)">
                                          <p:val>
                                            <p:fltVal val="0"/>
                                          </p:val>
                                        </p:tav>
                                        <p:tav tm="100000">
                                          <p:val>
                                            <p:fltVal val="1"/>
                                          </p:val>
                                        </p:tav>
                                      </p:tavLst>
                                    </p:anim>
                                  </p:childTnLst>
                                </p:cTn>
                              </p:par>
                              <p:par>
                                <p:cTn id="12" presetID="0" presetClass="entr" presetSubtype="0" fill="hold" grpId="0" nodeType="withEffect">
                                  <p:stCondLst>
                                    <p:cond delay="400"/>
                                  </p:stCondLst>
                                  <p:iterate type="lt">
                                    <p:tmPct val="3000"/>
                                  </p:iterate>
                                  <p:childTnLst>
                                    <p:set>
                                      <p:cBhvr>
                                        <p:cTn id="13" dur="700" fill="hold">
                                          <p:stCondLst>
                                            <p:cond delay="0"/>
                                          </p:stCondLst>
                                        </p:cTn>
                                        <p:tgtEl>
                                          <p:spTgt spid="12"/>
                                        </p:tgtEl>
                                        <p:attrNameLst>
                                          <p:attrName>style.visibility</p:attrName>
                                        </p:attrNameLst>
                                      </p:cBhvr>
                                      <p:to>
                                        <p:strVal val="visible"/>
                                      </p:to>
                                    </p:set>
                                    <p:anim to="" calcmode="lin" valueType="num">
                                      <p:cBhvr>
                                        <p:cTn id="14" dur="700" fill="hold">
                                          <p:stCondLst>
                                            <p:cond delay="0"/>
                                          </p:stCondLst>
                                        </p:cTn>
                                        <p:tgtEl>
                                          <p:spTgt spid="12"/>
                                        </p:tgtEl>
                                        <p:attrNameLst>
                                          <p:attrName>ppt_x</p:attrName>
                                        </p:attrNameLst>
                                      </p:cBhvr>
                                      <p:tavLst>
                                        <p:tav tm="0" fmla="#ppt_x+#ppt_w*((1.5-1.5*$)^3-(1.5-1.5*$)^2)">
                                          <p:val>
                                            <p:fltVal val="0"/>
                                          </p:val>
                                        </p:tav>
                                        <p:tav tm="100000">
                                          <p:val>
                                            <p:fltVal val="1"/>
                                          </p:val>
                                        </p:tav>
                                      </p:tavLst>
                                    </p:anim>
                                    <p:anim to="" calcmode="lin" valueType="num">
                                      <p:cBhvr>
                                        <p:cTn id="15" dur="700" fill="hold">
                                          <p:stCondLst>
                                            <p:cond delay="0"/>
                                          </p:stCondLst>
                                        </p:cTn>
                                        <p:tgtEl>
                                          <p:spTgt spid="12"/>
                                        </p:tgtEl>
                                        <p:attrNameLst>
                                          <p:attrName>style.rotation</p:attrName>
                                        </p:attrNameLst>
                                      </p:cBhvr>
                                      <p:tavLst>
                                        <p:tav tm="0" fmla="#ppt_r-45*((1.5-1.5*$)^3-(1.5-1.5*$)^2)">
                                          <p:val>
                                            <p:fltVal val="0"/>
                                          </p:val>
                                        </p:tav>
                                        <p:tav tm="100000">
                                          <p:val>
                                            <p:fltVal val="1"/>
                                          </p:val>
                                        </p:tav>
                                      </p:tavLst>
                                    </p:anim>
                                  </p:childTnLst>
                                </p:cTn>
                              </p:par>
                              <p:par>
                                <p:cTn id="16" presetID="10" presetClass="entr" presetSubtype="0" fill="hold" grpId="0" nodeType="withEffect">
                                  <p:stCondLst>
                                    <p:cond delay="6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42" presetClass="path" presetSubtype="0" accel="50000" decel="50000" fill="hold" grpId="1" nodeType="withEffect">
                                  <p:stCondLst>
                                    <p:cond delay="600"/>
                                  </p:stCondLst>
                                  <p:childTnLst>
                                    <p:animMotion origin="layout" path="M 0.047 0.00023 L -0.00013 0.00023 " pathEditMode="relative" rAng="0" ptsTypes="AA">
                                      <p:cBhvr>
                                        <p:cTn id="20" dur="1000" fill="hold"/>
                                        <p:tgtEl>
                                          <p:spTgt spid="10"/>
                                        </p:tgtEl>
                                        <p:attrNameLst>
                                          <p:attrName>ppt_x</p:attrName>
                                          <p:attrName>ppt_y</p:attrName>
                                        </p:attrNameLst>
                                      </p:cBhvr>
                                      <p:rCtr x="-2357" y="0"/>
                                    </p:animMotion>
                                  </p:childTnLst>
                                </p:cTn>
                              </p:par>
                            </p:childTnLst>
                          </p:cTn>
                        </p:par>
                        <p:par>
                          <p:cTn id="21" fill="hold">
                            <p:stCondLst>
                              <p:cond delay="0"/>
                            </p:stCondLst>
                            <p:childTnLst>
                              <p:par>
                                <p:cTn id="22" presetID="2" presetClass="entr" presetSubtype="8" fill="hold" nodeType="afterEffect">
                                  <p:stCondLst>
                                    <p:cond delay="0"/>
                                  </p:stCondLst>
                                  <p:childTnLst>
                                    <p:set>
                                      <p:cBhvr>
                                        <p:cTn id="23" dur="2000" fill="hold">
                                          <p:stCondLst>
                                            <p:cond delay="0"/>
                                          </p:stCondLst>
                                        </p:cTn>
                                        <p:tgtEl>
                                          <p:spTgt spid="5"/>
                                        </p:tgtEl>
                                        <p:attrNameLst>
                                          <p:attrName>style.visibility</p:attrName>
                                        </p:attrNameLst>
                                      </p:cBhvr>
                                      <p:to>
                                        <p:strVal val="visible"/>
                                      </p:to>
                                    </p:set>
                                    <p:anim calcmode="lin" valueType="num">
                                      <p:cBhvr additive="base">
                                        <p:cTn id="24" dur="2000" fill="hold"/>
                                        <p:tgtEl>
                                          <p:spTgt spid="5"/>
                                        </p:tgtEl>
                                        <p:attrNameLst>
                                          <p:attrName>ppt_x</p:attrName>
                                        </p:attrNameLst>
                                      </p:cBhvr>
                                      <p:tavLst>
                                        <p:tav tm="0">
                                          <p:val>
                                            <p:strVal val="0-#ppt_w/2"/>
                                          </p:val>
                                        </p:tav>
                                        <p:tav tm="100000">
                                          <p:val>
                                            <p:strVal val="#ppt_x"/>
                                          </p:val>
                                        </p:tav>
                                      </p:tavLst>
                                    </p:anim>
                                    <p:anim calcmode="lin" valueType="num">
                                      <p:cBhvr additive="base">
                                        <p:cTn id="25" dur="20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decel="10000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250" fill="hold"/>
                                        <p:tgtEl>
                                          <p:spTgt spid="41"/>
                                        </p:tgtEl>
                                        <p:attrNameLst>
                                          <p:attrName>ppt_x</p:attrName>
                                        </p:attrNameLst>
                                      </p:cBhvr>
                                      <p:tavLst>
                                        <p:tav tm="0">
                                          <p:val>
                                            <p:strVal val="0-#ppt_w/2"/>
                                          </p:val>
                                        </p:tav>
                                        <p:tav tm="100000">
                                          <p:val>
                                            <p:strVal val="#ppt_x"/>
                                          </p:val>
                                        </p:tav>
                                      </p:tavLst>
                                    </p:anim>
                                    <p:anim calcmode="lin" valueType="num">
                                      <p:cBhvr additive="base">
                                        <p:cTn id="30" dur="125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2000" fill="hold"/>
                                        <p:tgtEl>
                                          <p:spTgt spid="40"/>
                                        </p:tgtEl>
                                        <p:attrNameLst>
                                          <p:attrName>ppt_x</p:attrName>
                                        </p:attrNameLst>
                                      </p:cBhvr>
                                      <p:tavLst>
                                        <p:tav tm="0">
                                          <p:val>
                                            <p:strVal val="0-#ppt_w/2"/>
                                          </p:val>
                                        </p:tav>
                                        <p:tav tm="100000">
                                          <p:val>
                                            <p:strVal val="#ppt_x"/>
                                          </p:val>
                                        </p:tav>
                                      </p:tavLst>
                                    </p:anim>
                                    <p:anim calcmode="lin" valueType="num">
                                      <p:cBhvr additive="base">
                                        <p:cTn id="34" dur="2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2" grpId="0"/>
      <p:bldP spid="10" grpId="0"/>
      <p:bldP spid="10" grpId="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515" y="0"/>
            <a:ext cx="4572000" cy="6858000"/>
          </a:xfrm>
          <a:prstGeom prst="rect">
            <a:avLst/>
          </a:prstGeom>
        </p:spPr>
      </p:pic>
      <p:sp>
        <p:nvSpPr>
          <p:cNvPr id="10" name="文本框 9"/>
          <p:cNvSpPr txBox="1"/>
          <p:nvPr/>
        </p:nvSpPr>
        <p:spPr>
          <a:xfrm flipH="1">
            <a:off x="7009130" y="2164715"/>
            <a:ext cx="4451350" cy="2306955"/>
          </a:xfrm>
          <a:prstGeom prst="rect">
            <a:avLst/>
          </a:prstGeom>
          <a:noFill/>
        </p:spPr>
        <p:txBody>
          <a:bodyPr wrap="square" rtlCol="0">
            <a:spAutoFit/>
          </a:bodyPr>
          <a:lstStyle/>
          <a:p>
            <a:pPr algn="dist"/>
            <a:r>
              <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智能预测</a:t>
            </a:r>
            <a:endPar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a:p>
            <a:pPr algn="dist"/>
            <a:r>
              <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rPr>
              <a:t>健康管理</a:t>
            </a:r>
            <a:endParaRPr kumimoji="1" lang="zh-CN" altLang="en-US" sz="48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mn-ea"/>
            </a:endParaRPr>
          </a:p>
          <a:p>
            <a:pPr algn="dist"/>
            <a:endParaRPr lang="zh-CN" altLang="en-US" sz="4800" dirty="0">
              <a:latin typeface="思源黑体 CN Normal" panose="020B0400000000000000" pitchFamily="34" charset="-122"/>
              <a:ea typeface="思源黑体 CN Normal" panose="020B0400000000000000" pitchFamily="34" charset="-122"/>
            </a:endParaRPr>
          </a:p>
        </p:txBody>
      </p:sp>
      <p:grpSp>
        <p:nvGrpSpPr>
          <p:cNvPr id="3" name="组合 2"/>
          <p:cNvGrpSpPr/>
          <p:nvPr/>
        </p:nvGrpSpPr>
        <p:grpSpPr>
          <a:xfrm>
            <a:off x="3949065" y="2299970"/>
            <a:ext cx="2203450" cy="2315210"/>
            <a:chOff x="9620578" y="3901966"/>
            <a:chExt cx="1836000" cy="1836000"/>
          </a:xfrm>
        </p:grpSpPr>
        <p:sp>
          <p:nvSpPr>
            <p:cNvPr id="11" name="矩形 10"/>
            <p:cNvSpPr/>
            <p:nvPr/>
          </p:nvSpPr>
          <p:spPr>
            <a:xfrm>
              <a:off x="9620578" y="3901966"/>
              <a:ext cx="1836000" cy="1836000"/>
            </a:xfrm>
            <a:prstGeom prst="rect">
              <a:avLst/>
            </a:prstGeom>
            <a:solidFill>
              <a:srgbClr val="002060">
                <a:alpha val="9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9943276" y="4344600"/>
              <a:ext cx="1243515" cy="950732"/>
            </a:xfrm>
            <a:prstGeom prst="rect">
              <a:avLst/>
            </a:prstGeom>
            <a:noFill/>
            <a:ln>
              <a:noFill/>
            </a:ln>
          </p:spPr>
          <p:txBody>
            <a:bodyPr wrap="square" rtlCol="0">
              <a:spAutoFit/>
            </a:bodyPr>
            <a:lstStyle/>
            <a:p>
              <a:pPr algn="ctr"/>
              <a:r>
                <a:rPr lang="en-US" altLang="zh-CN" sz="7200" b="1" dirty="0" smtClean="0">
                  <a:solidFill>
                    <a:schemeClr val="bg1"/>
                  </a:solidFill>
                  <a:latin typeface="思源黑体 CN Normal" panose="020B0400000000000000" pitchFamily="34" charset="-122"/>
                  <a:ea typeface="思源黑体 CN Normal" panose="020B0400000000000000" pitchFamily="34" charset="-122"/>
                </a:rPr>
                <a:t>03</a:t>
              </a:r>
              <a:endParaRPr lang="en-US" altLang="zh-CN" sz="7200" b="1" dirty="0">
                <a:solidFill>
                  <a:schemeClr val="bg1"/>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flipH="1">
            <a:off x="653211" y="5860509"/>
            <a:ext cx="574850" cy="997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61896" y="5670729"/>
            <a:ext cx="466166" cy="80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04111" y="-1"/>
            <a:ext cx="318036" cy="551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2242" y="3911932"/>
            <a:ext cx="4548318" cy="1706880"/>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rPr>
              <a:t>复杂装备的智能预测与健康管理结合了大数据分析、物联网、机器学习和高级传感器技术，为企业提供了更好的装备管理和维护方法。它不仅提高了装备的性能，还可以减少损失，提高安全性，延长装备寿命，实现更可持续的生产和运营。</a:t>
            </a:r>
            <a:endParaRPr lang="zh-CN" altLang="en-US" sz="1400" dirty="0">
              <a:solidFill>
                <a:schemeClr val="bg1">
                  <a:lumMod val="75000"/>
                </a:schemeClr>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a:off x="6462395" y="2113280"/>
            <a:ext cx="75565" cy="3245485"/>
          </a:xfrm>
          <a:prstGeom prst="rect">
            <a:avLst/>
          </a:prstGeom>
          <a:solidFill>
            <a:schemeClr val="bg1">
              <a:lumMod val="75000"/>
            </a:schemeClr>
          </a:solid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14:presetBounceEnd="60000">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14:presetBounceEnd="60000">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14:bounceEnd="60000">
                                          <p:cBhvr additive="base">
                                            <p:cTn id="27" dur="1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1+#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1" accel="40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ppt_x"/>
                                              </p:val>
                                            </p:tav>
                                            <p:tav tm="100000">
                                              <p:val>
                                                <p:strVal val="#ppt_x"/>
                                              </p:val>
                                            </p:tav>
                                          </p:tavLst>
                                        </p:anim>
                                        <p:anim calcmode="lin" valueType="num">
                                          <p:cBhvr additive="base">
                                            <p:cTn id="20" dur="150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accel="40000" fill="hold" nodeType="withEffect">
                                      <p:stCondLst>
                                        <p:cond delay="25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4000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YjE1YTYwMDViOGUyM2ZmNjA3N2Y5NzIzMzZjNzk3ZG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2510</Words>
  <Application>WPS 演示</Application>
  <PresentationFormat>宽屏</PresentationFormat>
  <Paragraphs>162</Paragraphs>
  <Slides>13</Slides>
  <Notes>13</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Lato Light</vt:lpstr>
      <vt:lpstr>思源黑体 CN Normal</vt:lpstr>
      <vt:lpstr>黑体</vt:lpstr>
      <vt:lpstr>思源黑体 CN Light</vt:lpstr>
      <vt:lpstr>思源黑体 CN Regular</vt:lpstr>
      <vt:lpstr>思源黑体 CN Medium</vt:lpstr>
      <vt:lpstr>Impact</vt:lpstr>
      <vt:lpstr>微软雅黑</vt:lpstr>
      <vt:lpstr>Arial Unicode MS</vt:lpstr>
      <vt:lpstr>等线 Light</vt:lpstr>
      <vt:lpstr>等线</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LZY</dc:creator>
  <cp:lastModifiedBy>枫落忆痕</cp:lastModifiedBy>
  <cp:revision>36</cp:revision>
  <dcterms:created xsi:type="dcterms:W3CDTF">2021-08-24T08:09:00Z</dcterms:created>
  <dcterms:modified xsi:type="dcterms:W3CDTF">2023-10-13T14:04:49Z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0CF11BC532184E578BAC3C52EEB1D975_13</vt:lpwstr>
  </property>
  <property fmtid="{D5CDD505-2E9C-101B-9397-08002B2CF9AE}" pid="3" name="KSOProductBuildVer">
    <vt:lpwstr>2052-12.1.0.15712</vt:lpwstr>
  </property>
</Properties>
</file>